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ink/ink1.xml" ContentType="application/inkml+xml"/>
  <Override PartName="/ppt/ink/ink2.xml" ContentType="application/inkml+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2" r:id="rId1"/>
  </p:sldMasterIdLst>
  <p:sldIdLst>
    <p:sldId id="256" r:id="rId2"/>
    <p:sldId id="272" r:id="rId3"/>
    <p:sldId id="257" r:id="rId4"/>
    <p:sldId id="279" r:id="rId5"/>
    <p:sldId id="259" r:id="rId6"/>
    <p:sldId id="276" r:id="rId7"/>
    <p:sldId id="274" r:id="rId8"/>
    <p:sldId id="265" r:id="rId9"/>
    <p:sldId id="260" r:id="rId10"/>
    <p:sldId id="261" r:id="rId11"/>
    <p:sldId id="262" r:id="rId12"/>
    <p:sldId id="280" r:id="rId13"/>
    <p:sldId id="263" r:id="rId14"/>
    <p:sldId id="264" r:id="rId15"/>
    <p:sldId id="282" r:id="rId16"/>
    <p:sldId id="283" r:id="rId17"/>
    <p:sldId id="284" r:id="rId18"/>
    <p:sldId id="285" r:id="rId19"/>
    <p:sldId id="286" r:id="rId20"/>
    <p:sldId id="295" r:id="rId21"/>
    <p:sldId id="296" r:id="rId22"/>
    <p:sldId id="287" r:id="rId23"/>
    <p:sldId id="288" r:id="rId24"/>
    <p:sldId id="289" r:id="rId25"/>
    <p:sldId id="290" r:id="rId26"/>
    <p:sldId id="297" r:id="rId27"/>
    <p:sldId id="298" r:id="rId28"/>
    <p:sldId id="291" r:id="rId29"/>
    <p:sldId id="299" r:id="rId30"/>
    <p:sldId id="267" r:id="rId31"/>
    <p:sldId id="301" r:id="rId32"/>
    <p:sldId id="294" r:id="rId33"/>
    <p:sldId id="268"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AE8814F-179C-9A6C-F67B-18E515B4137A}" v="584" dt="2025-03-11T01:51:27.516"/>
    <p1510:client id="{622556CE-B345-4B95-0BB4-05427E516E03}" v="6" dt="2025-03-11T00:49:02.197"/>
    <p1510:client id="{6BDF63CE-305B-4FBE-1168-AE0EF5062BCA}" v="172" dt="2025-03-11T01:47:52.732"/>
    <p1510:client id="{95EB72C1-9683-3972-5A2A-D06E69E671B4}" v="10" dt="2025-03-11T02:37:51.411"/>
    <p1510:client id="{A5B718D5-B2CF-6829-74D6-E012615CD7DD}" v="3" dt="2025-03-11T02:39:47.181"/>
    <p1510:client id="{C3DE50BD-92B5-1FF8-6E3C-0D293E0AE4F9}" v="672" dt="2025-03-10T00:45:49.833"/>
    <p1510:client id="{D2214B43-C96F-B562-C5A7-6819B399DF65}" v="87" dt="2025-03-09T17:56:43.890"/>
    <p1510:client id="{E8B791D6-F688-CDC1-A0D8-01FC8F4EBAF2}" v="30" dt="2025-03-11T01:47:31.63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5/10/relationships/revisionInfo" Target="revisionInfo.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charts/_rels/chart1.xml.rels><?xml version="1.0" encoding="UTF-8" standalone="yes"?>
<Relationships xmlns="http://schemas.openxmlformats.org/package/2006/relationships"><Relationship Id="rId3" Type="http://schemas.openxmlformats.org/officeDocument/2006/relationships/oleObject" Target="https://paceuniversity-my.sharepoint.com/personal/td14336n_pace_edu/Documents/Presentation_ColumnClustered.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a:t>Team Velocity</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Stories Committed</c:v>
                </c:pt>
              </c:strCache>
            </c:strRef>
          </c:tx>
          <c:spPr>
            <a:solidFill>
              <a:schemeClr val="accent1"/>
            </a:solidFill>
            <a:ln>
              <a:noFill/>
            </a:ln>
            <a:effectLst/>
          </c:spPr>
          <c:invertIfNegative val="0"/>
          <c:cat>
            <c:strRef>
              <c:f>Sheet1!$A$2</c:f>
              <c:strCache>
                <c:ptCount val="1"/>
                <c:pt idx="0">
                  <c:v>Category 1</c:v>
                </c:pt>
              </c:strCache>
            </c:strRef>
          </c:cat>
          <c:val>
            <c:numRef>
              <c:f>Sheet1!$B$2</c:f>
              <c:numCache>
                <c:formatCode>General</c:formatCode>
                <c:ptCount val="1"/>
                <c:pt idx="0">
                  <c:v>26</c:v>
                </c:pt>
              </c:numCache>
            </c:numRef>
          </c:val>
          <c:extLst>
            <c:ext xmlns:c16="http://schemas.microsoft.com/office/drawing/2014/chart" uri="{C3380CC4-5D6E-409C-BE32-E72D297353CC}">
              <c16:uniqueId val="{00000000-B234-47B3-B0FF-9998C89585D3}"/>
            </c:ext>
          </c:extLst>
        </c:ser>
        <c:ser>
          <c:idx val="1"/>
          <c:order val="1"/>
          <c:tx>
            <c:strRef>
              <c:f>Sheet1!$C$1</c:f>
              <c:strCache>
                <c:ptCount val="1"/>
                <c:pt idx="0">
                  <c:v>Stories Completed</c:v>
                </c:pt>
              </c:strCache>
            </c:strRef>
          </c:tx>
          <c:spPr>
            <a:solidFill>
              <a:schemeClr val="accent2"/>
            </a:solidFill>
            <a:ln>
              <a:noFill/>
            </a:ln>
            <a:effectLst/>
          </c:spPr>
          <c:invertIfNegative val="0"/>
          <c:cat>
            <c:strRef>
              <c:f>Sheet1!$A$2</c:f>
              <c:strCache>
                <c:ptCount val="1"/>
                <c:pt idx="0">
                  <c:v>Category 1</c:v>
                </c:pt>
              </c:strCache>
            </c:strRef>
          </c:cat>
          <c:val>
            <c:numRef>
              <c:f>Sheet1!$C$2</c:f>
              <c:numCache>
                <c:formatCode>General</c:formatCode>
                <c:ptCount val="1"/>
                <c:pt idx="0">
                  <c:v>26</c:v>
                </c:pt>
              </c:numCache>
            </c:numRef>
          </c:val>
          <c:extLst>
            <c:ext xmlns:c16="http://schemas.microsoft.com/office/drawing/2014/chart" uri="{C3380CC4-5D6E-409C-BE32-E72D297353CC}">
              <c16:uniqueId val="{00000001-B234-47B3-B0FF-9998C89585D3}"/>
            </c:ext>
          </c:extLst>
        </c:ser>
        <c:dLbls>
          <c:showLegendKey val="0"/>
          <c:showVal val="0"/>
          <c:showCatName val="0"/>
          <c:showSerName val="0"/>
          <c:showPercent val="0"/>
          <c:showBubbleSize val="0"/>
        </c:dLbls>
        <c:gapWidth val="219"/>
        <c:overlap val="-27"/>
        <c:axId val="2062511072"/>
        <c:axId val="2062508672"/>
      </c:barChart>
      <c:catAx>
        <c:axId val="206251107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062508672"/>
        <c:crosses val="autoZero"/>
        <c:auto val="1"/>
        <c:lblAlgn val="ctr"/>
        <c:lblOffset val="100"/>
        <c:noMultiLvlLbl val="0"/>
      </c:catAx>
      <c:valAx>
        <c:axId val="206250867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06251107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14A4CC2-2785-48D8-85D9-79A9BF7F12E3}" type="doc">
      <dgm:prSet loTypeId="urn:microsoft.com/office/officeart/2016/7/layout/RepeatingBendingProcessNew" loCatId="process" qsTypeId="urn:microsoft.com/office/officeart/2005/8/quickstyle/simple1" qsCatId="simple" csTypeId="urn:microsoft.com/office/officeart/2005/8/colors/accent0_3" csCatId="mainScheme" phldr="1"/>
      <dgm:spPr/>
      <dgm:t>
        <a:bodyPr/>
        <a:lstStyle/>
        <a:p>
          <a:endParaRPr lang="en-US"/>
        </a:p>
      </dgm:t>
    </dgm:pt>
    <dgm:pt modelId="{681BE48F-361E-48F8-A870-E05D51DDF6B2}">
      <dgm:prSet/>
      <dgm:spPr/>
      <dgm:t>
        <a:bodyPr/>
        <a:lstStyle/>
        <a:p>
          <a:pPr rtl="0"/>
          <a:r>
            <a:rPr lang="en-US">
              <a:solidFill>
                <a:srgbClr val="FFFFFF"/>
              </a:solidFill>
              <a:latin typeface="Calibri"/>
              <a:ea typeface="Calibri"/>
              <a:cs typeface="Calibri"/>
            </a:rPr>
            <a:t>All team communication will occur using Microsoft Teams/I-Message</a:t>
          </a:r>
        </a:p>
      </dgm:t>
    </dgm:pt>
    <dgm:pt modelId="{E3CE9549-85E3-4CE9-BC5D-EC319AC9B776}" type="parTrans" cxnId="{47E6177F-0C00-4597-8405-DDA7DFEAD277}">
      <dgm:prSet/>
      <dgm:spPr/>
      <dgm:t>
        <a:bodyPr/>
        <a:lstStyle/>
        <a:p>
          <a:endParaRPr lang="en-US"/>
        </a:p>
      </dgm:t>
    </dgm:pt>
    <dgm:pt modelId="{4929ABA7-8962-43EB-9C04-9E84F1A32F47}" type="sibTrans" cxnId="{47E6177F-0C00-4597-8405-DDA7DFEAD277}">
      <dgm:prSet/>
      <dgm:spPr/>
      <dgm:t>
        <a:bodyPr/>
        <a:lstStyle/>
        <a:p>
          <a:endParaRPr lang="en-US"/>
        </a:p>
      </dgm:t>
    </dgm:pt>
    <dgm:pt modelId="{5663FFBB-9508-4437-8849-E82179845557}">
      <dgm:prSet/>
      <dgm:spPr/>
      <dgm:t>
        <a:bodyPr/>
        <a:lstStyle/>
        <a:p>
          <a:pPr rtl="0"/>
          <a:r>
            <a:rPr lang="en-US">
              <a:solidFill>
                <a:srgbClr val="FFFFFF"/>
              </a:solidFill>
              <a:latin typeface="Calibri"/>
              <a:ea typeface="Calibri"/>
              <a:cs typeface="Calibri"/>
            </a:rPr>
            <a:t>We remind each other that we are all in this together, and when conflicts do arise, we tackle them as a team and will help guide each other.</a:t>
          </a:r>
          <a:r>
            <a:rPr lang="en-US">
              <a:latin typeface="Calibri Light" panose="020F0302020204030204"/>
            </a:rPr>
            <a:t> </a:t>
          </a:r>
          <a:endParaRPr lang="en-US"/>
        </a:p>
      </dgm:t>
    </dgm:pt>
    <dgm:pt modelId="{25423772-BED4-4AE6-8FAD-6EF9E9369F60}" type="parTrans" cxnId="{E162A464-D05C-4ABB-97BB-FF98D509BE4A}">
      <dgm:prSet/>
      <dgm:spPr/>
      <dgm:t>
        <a:bodyPr/>
        <a:lstStyle/>
        <a:p>
          <a:endParaRPr lang="en-US"/>
        </a:p>
      </dgm:t>
    </dgm:pt>
    <dgm:pt modelId="{853F8C8C-DD48-419E-B241-775AC6BE9505}" type="sibTrans" cxnId="{E162A464-D05C-4ABB-97BB-FF98D509BE4A}">
      <dgm:prSet/>
      <dgm:spPr/>
      <dgm:t>
        <a:bodyPr/>
        <a:lstStyle/>
        <a:p>
          <a:endParaRPr lang="en-US"/>
        </a:p>
      </dgm:t>
    </dgm:pt>
    <dgm:pt modelId="{18FA724D-A621-4FCE-A4AE-CA6CE8B8EA43}">
      <dgm:prSet/>
      <dgm:spPr/>
      <dgm:t>
        <a:bodyPr/>
        <a:lstStyle/>
        <a:p>
          <a:r>
            <a:rPr lang="en-US">
              <a:solidFill>
                <a:srgbClr val="FFFFFF"/>
              </a:solidFill>
              <a:latin typeface="Calibri"/>
              <a:ea typeface="Calibri"/>
              <a:cs typeface="Calibri"/>
            </a:rPr>
            <a:t>Meetings will be held using Microsoft Teams. We will meet weekly on Wednesdays @8:00 pm. We will add meetings as needed, to stay on top of deadlines. Meetings will be about a half hour. </a:t>
          </a:r>
        </a:p>
      </dgm:t>
    </dgm:pt>
    <dgm:pt modelId="{D5E8FCA9-2911-4CF6-9139-ADAC4E87FBAC}" type="parTrans" cxnId="{6D72D088-751E-4241-B508-358C1626DD1F}">
      <dgm:prSet/>
      <dgm:spPr/>
      <dgm:t>
        <a:bodyPr/>
        <a:lstStyle/>
        <a:p>
          <a:endParaRPr lang="en-US"/>
        </a:p>
      </dgm:t>
    </dgm:pt>
    <dgm:pt modelId="{C93D55D7-5F2B-41F7-8DD3-E2C1B87AE9C6}" type="sibTrans" cxnId="{6D72D088-751E-4241-B508-358C1626DD1F}">
      <dgm:prSet/>
      <dgm:spPr/>
      <dgm:t>
        <a:bodyPr/>
        <a:lstStyle/>
        <a:p>
          <a:endParaRPr lang="en-US"/>
        </a:p>
      </dgm:t>
    </dgm:pt>
    <dgm:pt modelId="{5D68B8C5-BDFA-4585-82F7-41476467893D}">
      <dgm:prSet/>
      <dgm:spPr/>
      <dgm:t>
        <a:bodyPr/>
        <a:lstStyle/>
        <a:p>
          <a:pPr algn="l" rtl="0"/>
          <a:r>
            <a:rPr lang="en-US">
              <a:solidFill>
                <a:srgbClr val="FFFFFF"/>
              </a:solidFill>
              <a:latin typeface="Calibri"/>
              <a:ea typeface="Calibri"/>
              <a:cs typeface="Calibri"/>
            </a:rPr>
            <a:t>At the beginning of each sprint, we will hold a sprint planning meeting, in which everyone is given their tasks. </a:t>
          </a:r>
        </a:p>
      </dgm:t>
    </dgm:pt>
    <dgm:pt modelId="{4F2FC686-09CC-43DB-8636-4CAE9D8065FD}" type="parTrans" cxnId="{1C3BE140-7B8E-452D-A555-41E540C1870A}">
      <dgm:prSet/>
      <dgm:spPr/>
      <dgm:t>
        <a:bodyPr/>
        <a:lstStyle/>
        <a:p>
          <a:endParaRPr lang="en-US"/>
        </a:p>
      </dgm:t>
    </dgm:pt>
    <dgm:pt modelId="{DE36A832-6715-4F96-BDB5-3921F517B7B3}" type="sibTrans" cxnId="{1C3BE140-7B8E-452D-A555-41E540C1870A}">
      <dgm:prSet/>
      <dgm:spPr/>
      <dgm:t>
        <a:bodyPr/>
        <a:lstStyle/>
        <a:p>
          <a:endParaRPr lang="en-US"/>
        </a:p>
      </dgm:t>
    </dgm:pt>
    <dgm:pt modelId="{5584F697-C8B2-4D51-B776-4404B52B3F0C}">
      <dgm:prSet/>
      <dgm:spPr/>
      <dgm:t>
        <a:bodyPr/>
        <a:lstStyle/>
        <a:p>
          <a:pPr rtl="0"/>
          <a:r>
            <a:rPr lang="en-US">
              <a:solidFill>
                <a:srgbClr val="FFFFFF"/>
              </a:solidFill>
              <a:latin typeface="Calibri"/>
              <a:ea typeface="Calibri"/>
              <a:cs typeface="Calibri"/>
            </a:rPr>
            <a:t>Before the sprint is over, we will hold a meeting on our retrospectives.</a:t>
          </a:r>
        </a:p>
      </dgm:t>
    </dgm:pt>
    <dgm:pt modelId="{26C58A25-EC87-48F9-A672-9E5DB9BAF7DF}" type="parTrans" cxnId="{57834E73-EBD8-494A-8354-FF2C1DDA847C}">
      <dgm:prSet/>
      <dgm:spPr/>
      <dgm:t>
        <a:bodyPr/>
        <a:lstStyle/>
        <a:p>
          <a:endParaRPr lang="en-US"/>
        </a:p>
      </dgm:t>
    </dgm:pt>
    <dgm:pt modelId="{93936BCA-9828-437F-A683-CEDC752054FB}" type="sibTrans" cxnId="{57834E73-EBD8-494A-8354-FF2C1DDA847C}">
      <dgm:prSet/>
      <dgm:spPr/>
      <dgm:t>
        <a:bodyPr/>
        <a:lstStyle/>
        <a:p>
          <a:endParaRPr lang="en-US"/>
        </a:p>
      </dgm:t>
    </dgm:pt>
    <dgm:pt modelId="{A3603757-0D30-41BD-8611-C01C503EE594}">
      <dgm:prSet phldr="0"/>
      <dgm:spPr/>
      <dgm:t>
        <a:bodyPr/>
        <a:lstStyle/>
        <a:p>
          <a:pPr rtl="0"/>
          <a:r>
            <a:rPr lang="en-US">
              <a:solidFill>
                <a:srgbClr val="FFFFFF"/>
              </a:solidFill>
              <a:latin typeface="Calibri"/>
              <a:ea typeface="Calibri"/>
              <a:cs typeface="Calibri"/>
            </a:rPr>
            <a:t>Each team member will understand their role and what they are responsible for.</a:t>
          </a:r>
          <a:endParaRPr lang="en-US"/>
        </a:p>
      </dgm:t>
    </dgm:pt>
    <dgm:pt modelId="{AC226A43-89FD-4C61-96E0-DDE27D650D5A}" type="parTrans" cxnId="{E48DEDF7-B83D-4F77-90AF-8D825299EBEF}">
      <dgm:prSet/>
      <dgm:spPr/>
      <dgm:t>
        <a:bodyPr/>
        <a:lstStyle/>
        <a:p>
          <a:endParaRPr lang="en-US"/>
        </a:p>
      </dgm:t>
    </dgm:pt>
    <dgm:pt modelId="{F2D08B99-EA82-44CE-95D1-5480F61713C5}" type="sibTrans" cxnId="{E48DEDF7-B83D-4F77-90AF-8D825299EBEF}">
      <dgm:prSet/>
      <dgm:spPr/>
      <dgm:t>
        <a:bodyPr/>
        <a:lstStyle/>
        <a:p>
          <a:endParaRPr lang="en-US"/>
        </a:p>
      </dgm:t>
    </dgm:pt>
    <dgm:pt modelId="{DFDCC62A-1CA5-4326-8B3A-A9273A9D5FA4}" type="pres">
      <dgm:prSet presAssocID="{314A4CC2-2785-48D8-85D9-79A9BF7F12E3}" presName="Name0" presStyleCnt="0">
        <dgm:presLayoutVars>
          <dgm:dir/>
          <dgm:resizeHandles val="exact"/>
        </dgm:presLayoutVars>
      </dgm:prSet>
      <dgm:spPr/>
    </dgm:pt>
    <dgm:pt modelId="{475F7CFF-AFC1-4D03-BEC9-144AB956F76B}" type="pres">
      <dgm:prSet presAssocID="{681BE48F-361E-48F8-A870-E05D51DDF6B2}" presName="node" presStyleLbl="node1" presStyleIdx="0" presStyleCnt="6">
        <dgm:presLayoutVars>
          <dgm:bulletEnabled val="1"/>
        </dgm:presLayoutVars>
      </dgm:prSet>
      <dgm:spPr/>
    </dgm:pt>
    <dgm:pt modelId="{C12A995B-A395-4880-B23F-EC31C0C3BF86}" type="pres">
      <dgm:prSet presAssocID="{4929ABA7-8962-43EB-9C04-9E84F1A32F47}" presName="sibTrans" presStyleLbl="sibTrans1D1" presStyleIdx="0" presStyleCnt="5"/>
      <dgm:spPr/>
    </dgm:pt>
    <dgm:pt modelId="{5A6898C4-5D49-4DEE-AA8F-2168E2381A44}" type="pres">
      <dgm:prSet presAssocID="{4929ABA7-8962-43EB-9C04-9E84F1A32F47}" presName="connectorText" presStyleLbl="sibTrans1D1" presStyleIdx="0" presStyleCnt="5"/>
      <dgm:spPr/>
    </dgm:pt>
    <dgm:pt modelId="{FB489743-E503-417C-8738-2BD88D3CD441}" type="pres">
      <dgm:prSet presAssocID="{5663FFBB-9508-4437-8849-E82179845557}" presName="node" presStyleLbl="node1" presStyleIdx="1" presStyleCnt="6">
        <dgm:presLayoutVars>
          <dgm:bulletEnabled val="1"/>
        </dgm:presLayoutVars>
      </dgm:prSet>
      <dgm:spPr/>
    </dgm:pt>
    <dgm:pt modelId="{D521BF5D-2A43-4C12-AB9E-44E3F38D4C60}" type="pres">
      <dgm:prSet presAssocID="{853F8C8C-DD48-419E-B241-775AC6BE9505}" presName="sibTrans" presStyleLbl="sibTrans1D1" presStyleIdx="1" presStyleCnt="5"/>
      <dgm:spPr/>
    </dgm:pt>
    <dgm:pt modelId="{34363A4C-BB81-4236-A029-6A313902D19D}" type="pres">
      <dgm:prSet presAssocID="{853F8C8C-DD48-419E-B241-775AC6BE9505}" presName="connectorText" presStyleLbl="sibTrans1D1" presStyleIdx="1" presStyleCnt="5"/>
      <dgm:spPr/>
    </dgm:pt>
    <dgm:pt modelId="{C6269360-02BA-40EB-B137-BBA2E040B493}" type="pres">
      <dgm:prSet presAssocID="{18FA724D-A621-4FCE-A4AE-CA6CE8B8EA43}" presName="node" presStyleLbl="node1" presStyleIdx="2" presStyleCnt="6">
        <dgm:presLayoutVars>
          <dgm:bulletEnabled val="1"/>
        </dgm:presLayoutVars>
      </dgm:prSet>
      <dgm:spPr/>
    </dgm:pt>
    <dgm:pt modelId="{A2A89E8E-52B8-47CF-944F-FCA3E70F9A94}" type="pres">
      <dgm:prSet presAssocID="{C93D55D7-5F2B-41F7-8DD3-E2C1B87AE9C6}" presName="sibTrans" presStyleLbl="sibTrans1D1" presStyleIdx="2" presStyleCnt="5"/>
      <dgm:spPr/>
    </dgm:pt>
    <dgm:pt modelId="{A194593A-3392-4EB3-AAAD-F90F5F770314}" type="pres">
      <dgm:prSet presAssocID="{C93D55D7-5F2B-41F7-8DD3-E2C1B87AE9C6}" presName="connectorText" presStyleLbl="sibTrans1D1" presStyleIdx="2" presStyleCnt="5"/>
      <dgm:spPr/>
    </dgm:pt>
    <dgm:pt modelId="{57F33826-D0B6-4232-97BC-F34D9C6FFD5D}" type="pres">
      <dgm:prSet presAssocID="{5D68B8C5-BDFA-4585-82F7-41476467893D}" presName="node" presStyleLbl="node1" presStyleIdx="3" presStyleCnt="6">
        <dgm:presLayoutVars>
          <dgm:bulletEnabled val="1"/>
        </dgm:presLayoutVars>
      </dgm:prSet>
      <dgm:spPr/>
    </dgm:pt>
    <dgm:pt modelId="{1A88C864-1C0C-4AEB-9D14-E36B46877FC9}" type="pres">
      <dgm:prSet presAssocID="{DE36A832-6715-4F96-BDB5-3921F517B7B3}" presName="sibTrans" presStyleLbl="sibTrans1D1" presStyleIdx="3" presStyleCnt="5"/>
      <dgm:spPr/>
    </dgm:pt>
    <dgm:pt modelId="{4BB5BAF2-F1F4-437D-917C-824C83D57D14}" type="pres">
      <dgm:prSet presAssocID="{DE36A832-6715-4F96-BDB5-3921F517B7B3}" presName="connectorText" presStyleLbl="sibTrans1D1" presStyleIdx="3" presStyleCnt="5"/>
      <dgm:spPr/>
    </dgm:pt>
    <dgm:pt modelId="{33526A84-A76C-47C3-A0D1-62D8CB365FED}" type="pres">
      <dgm:prSet presAssocID="{5584F697-C8B2-4D51-B776-4404B52B3F0C}" presName="node" presStyleLbl="node1" presStyleIdx="4" presStyleCnt="6">
        <dgm:presLayoutVars>
          <dgm:bulletEnabled val="1"/>
        </dgm:presLayoutVars>
      </dgm:prSet>
      <dgm:spPr/>
    </dgm:pt>
    <dgm:pt modelId="{58C872A6-8485-4722-8E6B-369207A65355}" type="pres">
      <dgm:prSet presAssocID="{93936BCA-9828-437F-A683-CEDC752054FB}" presName="sibTrans" presStyleLbl="sibTrans1D1" presStyleIdx="4" presStyleCnt="5"/>
      <dgm:spPr/>
    </dgm:pt>
    <dgm:pt modelId="{F444464A-C860-4150-8E2F-2BB332DB18C0}" type="pres">
      <dgm:prSet presAssocID="{93936BCA-9828-437F-A683-CEDC752054FB}" presName="connectorText" presStyleLbl="sibTrans1D1" presStyleIdx="4" presStyleCnt="5"/>
      <dgm:spPr/>
    </dgm:pt>
    <dgm:pt modelId="{567A8D03-7AC9-406F-958F-4DEC2653F014}" type="pres">
      <dgm:prSet presAssocID="{A3603757-0D30-41BD-8611-C01C503EE594}" presName="node" presStyleLbl="node1" presStyleIdx="5" presStyleCnt="6">
        <dgm:presLayoutVars>
          <dgm:bulletEnabled val="1"/>
        </dgm:presLayoutVars>
      </dgm:prSet>
      <dgm:spPr/>
    </dgm:pt>
  </dgm:ptLst>
  <dgm:cxnLst>
    <dgm:cxn modelId="{0AAC9407-69D3-48E9-878D-B9A853B13070}" type="presOf" srcId="{4929ABA7-8962-43EB-9C04-9E84F1A32F47}" destId="{C12A995B-A395-4880-B23F-EC31C0C3BF86}" srcOrd="0" destOrd="0" presId="urn:microsoft.com/office/officeart/2016/7/layout/RepeatingBendingProcessNew"/>
    <dgm:cxn modelId="{87221119-011D-4728-8004-767F1B5A689E}" type="presOf" srcId="{93936BCA-9828-437F-A683-CEDC752054FB}" destId="{F444464A-C860-4150-8E2F-2BB332DB18C0}" srcOrd="1" destOrd="0" presId="urn:microsoft.com/office/officeart/2016/7/layout/RepeatingBendingProcessNew"/>
    <dgm:cxn modelId="{2D6FF31D-8B62-4630-B12A-9D2DB7A95A92}" type="presOf" srcId="{A3603757-0D30-41BD-8611-C01C503EE594}" destId="{567A8D03-7AC9-406F-958F-4DEC2653F014}" srcOrd="0" destOrd="0" presId="urn:microsoft.com/office/officeart/2016/7/layout/RepeatingBendingProcessNew"/>
    <dgm:cxn modelId="{E446E92B-B0EB-4394-897F-8EA3CA387754}" type="presOf" srcId="{C93D55D7-5F2B-41F7-8DD3-E2C1B87AE9C6}" destId="{A2A89E8E-52B8-47CF-944F-FCA3E70F9A94}" srcOrd="0" destOrd="0" presId="urn:microsoft.com/office/officeart/2016/7/layout/RepeatingBendingProcessNew"/>
    <dgm:cxn modelId="{84A26733-87A5-44A1-9054-C771FD389180}" type="presOf" srcId="{DE36A832-6715-4F96-BDB5-3921F517B7B3}" destId="{4BB5BAF2-F1F4-437D-917C-824C83D57D14}" srcOrd="1" destOrd="0" presId="urn:microsoft.com/office/officeart/2016/7/layout/RepeatingBendingProcessNew"/>
    <dgm:cxn modelId="{A7EA283C-2CB8-43F6-9135-3089D0729BE4}" type="presOf" srcId="{5584F697-C8B2-4D51-B776-4404B52B3F0C}" destId="{33526A84-A76C-47C3-A0D1-62D8CB365FED}" srcOrd="0" destOrd="0" presId="urn:microsoft.com/office/officeart/2016/7/layout/RepeatingBendingProcessNew"/>
    <dgm:cxn modelId="{1C3BE140-7B8E-452D-A555-41E540C1870A}" srcId="{314A4CC2-2785-48D8-85D9-79A9BF7F12E3}" destId="{5D68B8C5-BDFA-4585-82F7-41476467893D}" srcOrd="3" destOrd="0" parTransId="{4F2FC686-09CC-43DB-8636-4CAE9D8065FD}" sibTransId="{DE36A832-6715-4F96-BDB5-3921F517B7B3}"/>
    <dgm:cxn modelId="{90E83742-601C-4E09-A575-211CE247E8D1}" type="presOf" srcId="{681BE48F-361E-48F8-A870-E05D51DDF6B2}" destId="{475F7CFF-AFC1-4D03-BEC9-144AB956F76B}" srcOrd="0" destOrd="0" presId="urn:microsoft.com/office/officeart/2016/7/layout/RepeatingBendingProcessNew"/>
    <dgm:cxn modelId="{E162A464-D05C-4ABB-97BB-FF98D509BE4A}" srcId="{314A4CC2-2785-48D8-85D9-79A9BF7F12E3}" destId="{5663FFBB-9508-4437-8849-E82179845557}" srcOrd="1" destOrd="0" parTransId="{25423772-BED4-4AE6-8FAD-6EF9E9369F60}" sibTransId="{853F8C8C-DD48-419E-B241-775AC6BE9505}"/>
    <dgm:cxn modelId="{CE8DF44E-9F71-4A89-94A4-50E4B00CAACE}" type="presOf" srcId="{C93D55D7-5F2B-41F7-8DD3-E2C1B87AE9C6}" destId="{A194593A-3392-4EB3-AAAD-F90F5F770314}" srcOrd="1" destOrd="0" presId="urn:microsoft.com/office/officeart/2016/7/layout/RepeatingBendingProcessNew"/>
    <dgm:cxn modelId="{57834E73-EBD8-494A-8354-FF2C1DDA847C}" srcId="{314A4CC2-2785-48D8-85D9-79A9BF7F12E3}" destId="{5584F697-C8B2-4D51-B776-4404B52B3F0C}" srcOrd="4" destOrd="0" parTransId="{26C58A25-EC87-48F9-A672-9E5DB9BAF7DF}" sibTransId="{93936BCA-9828-437F-A683-CEDC752054FB}"/>
    <dgm:cxn modelId="{47E6177F-0C00-4597-8405-DDA7DFEAD277}" srcId="{314A4CC2-2785-48D8-85D9-79A9BF7F12E3}" destId="{681BE48F-361E-48F8-A870-E05D51DDF6B2}" srcOrd="0" destOrd="0" parTransId="{E3CE9549-85E3-4CE9-BC5D-EC319AC9B776}" sibTransId="{4929ABA7-8962-43EB-9C04-9E84F1A32F47}"/>
    <dgm:cxn modelId="{6D72D088-751E-4241-B508-358C1626DD1F}" srcId="{314A4CC2-2785-48D8-85D9-79A9BF7F12E3}" destId="{18FA724D-A621-4FCE-A4AE-CA6CE8B8EA43}" srcOrd="2" destOrd="0" parTransId="{D5E8FCA9-2911-4CF6-9139-ADAC4E87FBAC}" sibTransId="{C93D55D7-5F2B-41F7-8DD3-E2C1B87AE9C6}"/>
    <dgm:cxn modelId="{1455878E-B33C-4751-A846-F323CB0E72A7}" type="presOf" srcId="{5D68B8C5-BDFA-4585-82F7-41476467893D}" destId="{57F33826-D0B6-4232-97BC-F34D9C6FFD5D}" srcOrd="0" destOrd="0" presId="urn:microsoft.com/office/officeart/2016/7/layout/RepeatingBendingProcessNew"/>
    <dgm:cxn modelId="{9C5DD894-F8D7-43AA-8D2C-03C0635370FC}" type="presOf" srcId="{314A4CC2-2785-48D8-85D9-79A9BF7F12E3}" destId="{DFDCC62A-1CA5-4326-8B3A-A9273A9D5FA4}" srcOrd="0" destOrd="0" presId="urn:microsoft.com/office/officeart/2016/7/layout/RepeatingBendingProcessNew"/>
    <dgm:cxn modelId="{90624E99-1756-4DCB-BEB0-63ED62058993}" type="presOf" srcId="{18FA724D-A621-4FCE-A4AE-CA6CE8B8EA43}" destId="{C6269360-02BA-40EB-B137-BBA2E040B493}" srcOrd="0" destOrd="0" presId="urn:microsoft.com/office/officeart/2016/7/layout/RepeatingBendingProcessNew"/>
    <dgm:cxn modelId="{7945C7AF-4096-4E91-8040-751FD33935B1}" type="presOf" srcId="{853F8C8C-DD48-419E-B241-775AC6BE9505}" destId="{D521BF5D-2A43-4C12-AB9E-44E3F38D4C60}" srcOrd="0" destOrd="0" presId="urn:microsoft.com/office/officeart/2016/7/layout/RepeatingBendingProcessNew"/>
    <dgm:cxn modelId="{644C06C2-A5B0-4D9B-A78C-DE16CFCA97C6}" type="presOf" srcId="{93936BCA-9828-437F-A683-CEDC752054FB}" destId="{58C872A6-8485-4722-8E6B-369207A65355}" srcOrd="0" destOrd="0" presId="urn:microsoft.com/office/officeart/2016/7/layout/RepeatingBendingProcessNew"/>
    <dgm:cxn modelId="{B6AFADC7-E4D1-4F21-8A10-B64D24BBDB59}" type="presOf" srcId="{5663FFBB-9508-4437-8849-E82179845557}" destId="{FB489743-E503-417C-8738-2BD88D3CD441}" srcOrd="0" destOrd="0" presId="urn:microsoft.com/office/officeart/2016/7/layout/RepeatingBendingProcessNew"/>
    <dgm:cxn modelId="{95BE8ACA-E8CC-4D5B-94BE-B352E073EE37}" type="presOf" srcId="{4929ABA7-8962-43EB-9C04-9E84F1A32F47}" destId="{5A6898C4-5D49-4DEE-AA8F-2168E2381A44}" srcOrd="1" destOrd="0" presId="urn:microsoft.com/office/officeart/2016/7/layout/RepeatingBendingProcessNew"/>
    <dgm:cxn modelId="{F787B5D9-DBD0-4468-98C5-89664B55DEE6}" type="presOf" srcId="{DE36A832-6715-4F96-BDB5-3921F517B7B3}" destId="{1A88C864-1C0C-4AEB-9D14-E36B46877FC9}" srcOrd="0" destOrd="0" presId="urn:microsoft.com/office/officeart/2016/7/layout/RepeatingBendingProcessNew"/>
    <dgm:cxn modelId="{889989EC-8CC4-43E8-BE94-B4D4329DBB7B}" type="presOf" srcId="{853F8C8C-DD48-419E-B241-775AC6BE9505}" destId="{34363A4C-BB81-4236-A029-6A313902D19D}" srcOrd="1" destOrd="0" presId="urn:microsoft.com/office/officeart/2016/7/layout/RepeatingBendingProcessNew"/>
    <dgm:cxn modelId="{E48DEDF7-B83D-4F77-90AF-8D825299EBEF}" srcId="{314A4CC2-2785-48D8-85D9-79A9BF7F12E3}" destId="{A3603757-0D30-41BD-8611-C01C503EE594}" srcOrd="5" destOrd="0" parTransId="{AC226A43-89FD-4C61-96E0-DDE27D650D5A}" sibTransId="{F2D08B99-EA82-44CE-95D1-5480F61713C5}"/>
    <dgm:cxn modelId="{3B594DE3-4D4E-41F9-B703-C200D96C10D6}" type="presParOf" srcId="{DFDCC62A-1CA5-4326-8B3A-A9273A9D5FA4}" destId="{475F7CFF-AFC1-4D03-BEC9-144AB956F76B}" srcOrd="0" destOrd="0" presId="urn:microsoft.com/office/officeart/2016/7/layout/RepeatingBendingProcessNew"/>
    <dgm:cxn modelId="{0B34EB2A-FE76-4D36-B2BE-0E5164CA24A5}" type="presParOf" srcId="{DFDCC62A-1CA5-4326-8B3A-A9273A9D5FA4}" destId="{C12A995B-A395-4880-B23F-EC31C0C3BF86}" srcOrd="1" destOrd="0" presId="urn:microsoft.com/office/officeart/2016/7/layout/RepeatingBendingProcessNew"/>
    <dgm:cxn modelId="{C6E10898-A948-49C0-BD85-25E8EE9D15BF}" type="presParOf" srcId="{C12A995B-A395-4880-B23F-EC31C0C3BF86}" destId="{5A6898C4-5D49-4DEE-AA8F-2168E2381A44}" srcOrd="0" destOrd="0" presId="urn:microsoft.com/office/officeart/2016/7/layout/RepeatingBendingProcessNew"/>
    <dgm:cxn modelId="{597BA21A-5B92-4640-9FDC-D88EF3BFA38A}" type="presParOf" srcId="{DFDCC62A-1CA5-4326-8B3A-A9273A9D5FA4}" destId="{FB489743-E503-417C-8738-2BD88D3CD441}" srcOrd="2" destOrd="0" presId="urn:microsoft.com/office/officeart/2016/7/layout/RepeatingBendingProcessNew"/>
    <dgm:cxn modelId="{2E173CDB-E18E-479C-B35F-A43D8AF42F29}" type="presParOf" srcId="{DFDCC62A-1CA5-4326-8B3A-A9273A9D5FA4}" destId="{D521BF5D-2A43-4C12-AB9E-44E3F38D4C60}" srcOrd="3" destOrd="0" presId="urn:microsoft.com/office/officeart/2016/7/layout/RepeatingBendingProcessNew"/>
    <dgm:cxn modelId="{B7436FDA-D492-4EA6-9009-6B7C09730964}" type="presParOf" srcId="{D521BF5D-2A43-4C12-AB9E-44E3F38D4C60}" destId="{34363A4C-BB81-4236-A029-6A313902D19D}" srcOrd="0" destOrd="0" presId="urn:microsoft.com/office/officeart/2016/7/layout/RepeatingBendingProcessNew"/>
    <dgm:cxn modelId="{B3F88240-FB62-4FA3-A400-F3321C6D7DCD}" type="presParOf" srcId="{DFDCC62A-1CA5-4326-8B3A-A9273A9D5FA4}" destId="{C6269360-02BA-40EB-B137-BBA2E040B493}" srcOrd="4" destOrd="0" presId="urn:microsoft.com/office/officeart/2016/7/layout/RepeatingBendingProcessNew"/>
    <dgm:cxn modelId="{905B8B44-7C08-4B98-8FE7-932A4ED310EB}" type="presParOf" srcId="{DFDCC62A-1CA5-4326-8B3A-A9273A9D5FA4}" destId="{A2A89E8E-52B8-47CF-944F-FCA3E70F9A94}" srcOrd="5" destOrd="0" presId="urn:microsoft.com/office/officeart/2016/7/layout/RepeatingBendingProcessNew"/>
    <dgm:cxn modelId="{4FF588D9-AA69-4A6B-BB70-DDAFD7856817}" type="presParOf" srcId="{A2A89E8E-52B8-47CF-944F-FCA3E70F9A94}" destId="{A194593A-3392-4EB3-AAAD-F90F5F770314}" srcOrd="0" destOrd="0" presId="urn:microsoft.com/office/officeart/2016/7/layout/RepeatingBendingProcessNew"/>
    <dgm:cxn modelId="{BD4B8D0C-9427-4380-BDD7-0ACB1519D92E}" type="presParOf" srcId="{DFDCC62A-1CA5-4326-8B3A-A9273A9D5FA4}" destId="{57F33826-D0B6-4232-97BC-F34D9C6FFD5D}" srcOrd="6" destOrd="0" presId="urn:microsoft.com/office/officeart/2016/7/layout/RepeatingBendingProcessNew"/>
    <dgm:cxn modelId="{4FC608C7-090B-49A0-A288-6DA259025167}" type="presParOf" srcId="{DFDCC62A-1CA5-4326-8B3A-A9273A9D5FA4}" destId="{1A88C864-1C0C-4AEB-9D14-E36B46877FC9}" srcOrd="7" destOrd="0" presId="urn:microsoft.com/office/officeart/2016/7/layout/RepeatingBendingProcessNew"/>
    <dgm:cxn modelId="{EFCBCC30-E226-4C34-992D-BC44FE58DF25}" type="presParOf" srcId="{1A88C864-1C0C-4AEB-9D14-E36B46877FC9}" destId="{4BB5BAF2-F1F4-437D-917C-824C83D57D14}" srcOrd="0" destOrd="0" presId="urn:microsoft.com/office/officeart/2016/7/layout/RepeatingBendingProcessNew"/>
    <dgm:cxn modelId="{70470498-9B81-4186-8A5C-52D5045C81B4}" type="presParOf" srcId="{DFDCC62A-1CA5-4326-8B3A-A9273A9D5FA4}" destId="{33526A84-A76C-47C3-A0D1-62D8CB365FED}" srcOrd="8" destOrd="0" presId="urn:microsoft.com/office/officeart/2016/7/layout/RepeatingBendingProcessNew"/>
    <dgm:cxn modelId="{DB5BE9DA-71E9-4E9F-A864-F7E76930FEBA}" type="presParOf" srcId="{DFDCC62A-1CA5-4326-8B3A-A9273A9D5FA4}" destId="{58C872A6-8485-4722-8E6B-369207A65355}" srcOrd="9" destOrd="0" presId="urn:microsoft.com/office/officeart/2016/7/layout/RepeatingBendingProcessNew"/>
    <dgm:cxn modelId="{D7C718F2-A2CE-469B-AA90-491B5AE6AE46}" type="presParOf" srcId="{58C872A6-8485-4722-8E6B-369207A65355}" destId="{F444464A-C860-4150-8E2F-2BB332DB18C0}" srcOrd="0" destOrd="0" presId="urn:microsoft.com/office/officeart/2016/7/layout/RepeatingBendingProcessNew"/>
    <dgm:cxn modelId="{208FFD5B-B26E-49F0-9250-C0547E1A6E04}" type="presParOf" srcId="{DFDCC62A-1CA5-4326-8B3A-A9273A9D5FA4}" destId="{567A8D03-7AC9-406F-958F-4DEC2653F014}" srcOrd="10" destOrd="0" presId="urn:microsoft.com/office/officeart/2016/7/layout/RepeatingBendingProcessNew"/>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14A4CC2-2785-48D8-85D9-79A9BF7F12E3}" type="doc">
      <dgm:prSet loTypeId="urn:microsoft.com/office/officeart/2016/7/layout/RepeatingBendingProcessNew" loCatId="process" qsTypeId="urn:microsoft.com/office/officeart/2005/8/quickstyle/simple1" qsCatId="simple" csTypeId="urn:microsoft.com/office/officeart/2005/8/colors/accent0_3" csCatId="mainScheme"/>
      <dgm:spPr/>
      <dgm:t>
        <a:bodyPr/>
        <a:lstStyle/>
        <a:p>
          <a:endParaRPr lang="en-US"/>
        </a:p>
      </dgm:t>
    </dgm:pt>
    <dgm:pt modelId="{681BE48F-361E-48F8-A870-E05D51DDF6B2}">
      <dgm:prSet/>
      <dgm:spPr/>
      <dgm:t>
        <a:bodyPr/>
        <a:lstStyle/>
        <a:p>
          <a:r>
            <a:rPr lang="en-US"/>
            <a:t>Everyone will adhere to the due dates and the due date of when we want tasks done, will be discussed at the meeting.</a:t>
          </a:r>
        </a:p>
      </dgm:t>
    </dgm:pt>
    <dgm:pt modelId="{E3CE9549-85E3-4CE9-BC5D-EC319AC9B776}" type="parTrans" cxnId="{47E6177F-0C00-4597-8405-DDA7DFEAD277}">
      <dgm:prSet/>
      <dgm:spPr/>
      <dgm:t>
        <a:bodyPr/>
        <a:lstStyle/>
        <a:p>
          <a:endParaRPr lang="en-US"/>
        </a:p>
      </dgm:t>
    </dgm:pt>
    <dgm:pt modelId="{4929ABA7-8962-43EB-9C04-9E84F1A32F47}" type="sibTrans" cxnId="{47E6177F-0C00-4597-8405-DDA7DFEAD277}">
      <dgm:prSet/>
      <dgm:spPr/>
      <dgm:t>
        <a:bodyPr/>
        <a:lstStyle/>
        <a:p>
          <a:endParaRPr lang="en-US"/>
        </a:p>
      </dgm:t>
    </dgm:pt>
    <dgm:pt modelId="{5663FFBB-9508-4437-8849-E82179845557}">
      <dgm:prSet/>
      <dgm:spPr/>
      <dgm:t>
        <a:bodyPr/>
        <a:lstStyle/>
        <a:p>
          <a:r>
            <a:rPr lang="en-US"/>
            <a:t>Each team member has their own task but is reminded that we are a team, and things may not go as smoothly for others. </a:t>
          </a:r>
        </a:p>
      </dgm:t>
    </dgm:pt>
    <dgm:pt modelId="{25423772-BED4-4AE6-8FAD-6EF9E9369F60}" type="parTrans" cxnId="{E162A464-D05C-4ABB-97BB-FF98D509BE4A}">
      <dgm:prSet/>
      <dgm:spPr/>
      <dgm:t>
        <a:bodyPr/>
        <a:lstStyle/>
        <a:p>
          <a:endParaRPr lang="en-US"/>
        </a:p>
      </dgm:t>
    </dgm:pt>
    <dgm:pt modelId="{853F8C8C-DD48-419E-B241-775AC6BE9505}" type="sibTrans" cxnId="{E162A464-D05C-4ABB-97BB-FF98D509BE4A}">
      <dgm:prSet/>
      <dgm:spPr/>
      <dgm:t>
        <a:bodyPr/>
        <a:lstStyle/>
        <a:p>
          <a:endParaRPr lang="en-US"/>
        </a:p>
      </dgm:t>
    </dgm:pt>
    <dgm:pt modelId="{18FA724D-A621-4FCE-A4AE-CA6CE8B8EA43}">
      <dgm:prSet/>
      <dgm:spPr/>
      <dgm:t>
        <a:bodyPr/>
        <a:lstStyle/>
        <a:p>
          <a:r>
            <a:rPr lang="en-US"/>
            <a:t>When there are conflicts within your own task, it is required that you tell the team immediately so that they can assist you and there are no delays in due dates. </a:t>
          </a:r>
        </a:p>
      </dgm:t>
    </dgm:pt>
    <dgm:pt modelId="{D5E8FCA9-2911-4CF6-9139-ADAC4E87FBAC}" type="parTrans" cxnId="{6D72D088-751E-4241-B508-358C1626DD1F}">
      <dgm:prSet/>
      <dgm:spPr/>
      <dgm:t>
        <a:bodyPr/>
        <a:lstStyle/>
        <a:p>
          <a:endParaRPr lang="en-US"/>
        </a:p>
      </dgm:t>
    </dgm:pt>
    <dgm:pt modelId="{C93D55D7-5F2B-41F7-8DD3-E2C1B87AE9C6}" type="sibTrans" cxnId="{6D72D088-751E-4241-B508-358C1626DD1F}">
      <dgm:prSet/>
      <dgm:spPr/>
      <dgm:t>
        <a:bodyPr/>
        <a:lstStyle/>
        <a:p>
          <a:endParaRPr lang="en-US"/>
        </a:p>
      </dgm:t>
    </dgm:pt>
    <dgm:pt modelId="{5D68B8C5-BDFA-4585-82F7-41476467893D}">
      <dgm:prSet/>
      <dgm:spPr/>
      <dgm:t>
        <a:bodyPr/>
        <a:lstStyle/>
        <a:p>
          <a:r>
            <a:rPr lang="en-US"/>
            <a:t>Each team member is asked to come to the meetings fully prepared with their task.</a:t>
          </a:r>
        </a:p>
      </dgm:t>
    </dgm:pt>
    <dgm:pt modelId="{4F2FC686-09CC-43DB-8636-4CAE9D8065FD}" type="parTrans" cxnId="{1C3BE140-7B8E-452D-A555-41E540C1870A}">
      <dgm:prSet/>
      <dgm:spPr/>
      <dgm:t>
        <a:bodyPr/>
        <a:lstStyle/>
        <a:p>
          <a:endParaRPr lang="en-US"/>
        </a:p>
      </dgm:t>
    </dgm:pt>
    <dgm:pt modelId="{DE36A832-6715-4F96-BDB5-3921F517B7B3}" type="sibTrans" cxnId="{1C3BE140-7B8E-452D-A555-41E540C1870A}">
      <dgm:prSet/>
      <dgm:spPr/>
      <dgm:t>
        <a:bodyPr/>
        <a:lstStyle/>
        <a:p>
          <a:endParaRPr lang="en-US"/>
        </a:p>
      </dgm:t>
    </dgm:pt>
    <dgm:pt modelId="{5584F697-C8B2-4D51-B776-4404B52B3F0C}">
      <dgm:prSet/>
      <dgm:spPr/>
      <dgm:t>
        <a:bodyPr/>
        <a:lstStyle/>
        <a:p>
          <a:r>
            <a:rPr lang="en-US"/>
            <a:t>We will continue to learn through this project and produce new innovative ways to tackle this capstone project.</a:t>
          </a:r>
        </a:p>
      </dgm:t>
    </dgm:pt>
    <dgm:pt modelId="{26C58A25-EC87-48F9-A672-9E5DB9BAF7DF}" type="parTrans" cxnId="{57834E73-EBD8-494A-8354-FF2C1DDA847C}">
      <dgm:prSet/>
      <dgm:spPr/>
      <dgm:t>
        <a:bodyPr/>
        <a:lstStyle/>
        <a:p>
          <a:endParaRPr lang="en-US"/>
        </a:p>
      </dgm:t>
    </dgm:pt>
    <dgm:pt modelId="{93936BCA-9828-437F-A683-CEDC752054FB}" type="sibTrans" cxnId="{57834E73-EBD8-494A-8354-FF2C1DDA847C}">
      <dgm:prSet/>
      <dgm:spPr/>
      <dgm:t>
        <a:bodyPr/>
        <a:lstStyle/>
        <a:p>
          <a:endParaRPr lang="en-US"/>
        </a:p>
      </dgm:t>
    </dgm:pt>
    <dgm:pt modelId="{1E7E633E-26D4-4AE0-AF09-2B393E335659}">
      <dgm:prSet/>
      <dgm:spPr/>
      <dgm:t>
        <a:bodyPr/>
        <a:lstStyle/>
        <a:p>
          <a:r>
            <a:rPr lang="en-US"/>
            <a:t>Final work should be submitted as follows:</a:t>
          </a:r>
        </a:p>
      </dgm:t>
    </dgm:pt>
    <dgm:pt modelId="{62879593-1EEF-48E5-BD53-ADBBE4E2DB4A}" type="parTrans" cxnId="{63829637-2112-4AFC-B50E-9CFAB22CDBC4}">
      <dgm:prSet/>
      <dgm:spPr/>
      <dgm:t>
        <a:bodyPr/>
        <a:lstStyle/>
        <a:p>
          <a:endParaRPr lang="en-US"/>
        </a:p>
      </dgm:t>
    </dgm:pt>
    <dgm:pt modelId="{1AAD7B2F-40BF-4BA5-8460-0F2E4CD02F05}" type="sibTrans" cxnId="{63829637-2112-4AFC-B50E-9CFAB22CDBC4}">
      <dgm:prSet/>
      <dgm:spPr/>
      <dgm:t>
        <a:bodyPr/>
        <a:lstStyle/>
        <a:p>
          <a:endParaRPr lang="en-US"/>
        </a:p>
      </dgm:t>
    </dgm:pt>
    <dgm:pt modelId="{F8DCC4F7-1ADE-4E20-B040-DA295F526730}">
      <dgm:prSet/>
      <dgm:spPr/>
      <dgm:t>
        <a:bodyPr/>
        <a:lstStyle/>
        <a:p>
          <a:r>
            <a:rPr lang="en-US"/>
            <a:t>The team has reviewed your work</a:t>
          </a:r>
        </a:p>
      </dgm:t>
    </dgm:pt>
    <dgm:pt modelId="{B4C314A5-7625-4621-AE7B-04A39DEAC6AB}" type="parTrans" cxnId="{5E9B4DA0-808B-4ED6-8234-342575CEEE9B}">
      <dgm:prSet/>
      <dgm:spPr/>
      <dgm:t>
        <a:bodyPr/>
        <a:lstStyle/>
        <a:p>
          <a:endParaRPr lang="en-US"/>
        </a:p>
      </dgm:t>
    </dgm:pt>
    <dgm:pt modelId="{4FB9430A-5EAA-4B41-A7B3-72FDC1B221FB}" type="sibTrans" cxnId="{5E9B4DA0-808B-4ED6-8234-342575CEEE9B}">
      <dgm:prSet/>
      <dgm:spPr/>
      <dgm:t>
        <a:bodyPr/>
        <a:lstStyle/>
        <a:p>
          <a:endParaRPr lang="en-US"/>
        </a:p>
      </dgm:t>
    </dgm:pt>
    <dgm:pt modelId="{23BF5C07-56F9-4643-95AC-08DEE56D66D7}">
      <dgm:prSet/>
      <dgm:spPr/>
      <dgm:t>
        <a:bodyPr/>
        <a:lstStyle/>
        <a:p>
          <a:r>
            <a:rPr lang="en-US"/>
            <a:t>There are no errors within your code</a:t>
          </a:r>
        </a:p>
      </dgm:t>
    </dgm:pt>
    <dgm:pt modelId="{280D972D-8201-4427-A9FE-4A37A89A2337}" type="parTrans" cxnId="{E7E1661D-7230-4D25-ABE9-E02FFC1515D1}">
      <dgm:prSet/>
      <dgm:spPr/>
      <dgm:t>
        <a:bodyPr/>
        <a:lstStyle/>
        <a:p>
          <a:endParaRPr lang="en-US"/>
        </a:p>
      </dgm:t>
    </dgm:pt>
    <dgm:pt modelId="{FC43E31A-5BEE-46DE-B40C-B1E4956076D9}" type="sibTrans" cxnId="{E7E1661D-7230-4D25-ABE9-E02FFC1515D1}">
      <dgm:prSet/>
      <dgm:spPr/>
      <dgm:t>
        <a:bodyPr/>
        <a:lstStyle/>
        <a:p>
          <a:endParaRPr lang="en-US"/>
        </a:p>
      </dgm:t>
    </dgm:pt>
    <dgm:pt modelId="{78E08EB0-CE5C-4DDE-AC98-057BB705C765}">
      <dgm:prSet/>
      <dgm:spPr/>
      <dgm:t>
        <a:bodyPr/>
        <a:lstStyle/>
        <a:p>
          <a:r>
            <a:rPr lang="en-US"/>
            <a:t>All tasks were tested</a:t>
          </a:r>
        </a:p>
      </dgm:t>
    </dgm:pt>
    <dgm:pt modelId="{A75ECCCF-4F3A-4F83-B72D-7C28D2977F29}" type="parTrans" cxnId="{07313CBF-CA67-4A57-9A5D-56AD8CE794DD}">
      <dgm:prSet/>
      <dgm:spPr/>
      <dgm:t>
        <a:bodyPr/>
        <a:lstStyle/>
        <a:p>
          <a:endParaRPr lang="en-US"/>
        </a:p>
      </dgm:t>
    </dgm:pt>
    <dgm:pt modelId="{BFD6D6A6-9E86-47CF-88DA-0415D96374CF}" type="sibTrans" cxnId="{07313CBF-CA67-4A57-9A5D-56AD8CE794DD}">
      <dgm:prSet/>
      <dgm:spPr/>
      <dgm:t>
        <a:bodyPr/>
        <a:lstStyle/>
        <a:p>
          <a:endParaRPr lang="en-US"/>
        </a:p>
      </dgm:t>
    </dgm:pt>
    <dgm:pt modelId="{2ACADFAD-0770-4A26-9779-3F7E227D0486}">
      <dgm:prSet/>
      <dgm:spPr/>
      <dgm:t>
        <a:bodyPr/>
        <a:lstStyle/>
        <a:p>
          <a:r>
            <a:rPr lang="en-US"/>
            <a:t>Work meets the criteria of the class</a:t>
          </a:r>
        </a:p>
      </dgm:t>
    </dgm:pt>
    <dgm:pt modelId="{D4E4E40A-D782-49DF-8FB0-39D2BFD9DC39}" type="parTrans" cxnId="{D34A7A1A-A89B-4155-88B7-6C736417675A}">
      <dgm:prSet/>
      <dgm:spPr/>
      <dgm:t>
        <a:bodyPr/>
        <a:lstStyle/>
        <a:p>
          <a:endParaRPr lang="en-US"/>
        </a:p>
      </dgm:t>
    </dgm:pt>
    <dgm:pt modelId="{0EE0CD05-61BE-4CA9-95CD-F398D2852A78}" type="sibTrans" cxnId="{D34A7A1A-A89B-4155-88B7-6C736417675A}">
      <dgm:prSet/>
      <dgm:spPr/>
      <dgm:t>
        <a:bodyPr/>
        <a:lstStyle/>
        <a:p>
          <a:endParaRPr lang="en-US"/>
        </a:p>
      </dgm:t>
    </dgm:pt>
    <dgm:pt modelId="{505F05DD-6629-494B-9B92-CB5FE9A08CA5}">
      <dgm:prSet/>
      <dgm:spPr/>
      <dgm:t>
        <a:bodyPr/>
        <a:lstStyle/>
        <a:p>
          <a:r>
            <a:rPr lang="en-US"/>
            <a:t>Code is uploaded to Github</a:t>
          </a:r>
        </a:p>
      </dgm:t>
    </dgm:pt>
    <dgm:pt modelId="{0DC9C259-8C87-48BC-84A5-67901A893E86}" type="parTrans" cxnId="{3DD0C7F6-D8C3-40F1-8122-4A684327C578}">
      <dgm:prSet/>
      <dgm:spPr/>
      <dgm:t>
        <a:bodyPr/>
        <a:lstStyle/>
        <a:p>
          <a:endParaRPr lang="en-US"/>
        </a:p>
      </dgm:t>
    </dgm:pt>
    <dgm:pt modelId="{26F9F182-7FE2-4F4F-8FC5-41A5D70E01F7}" type="sibTrans" cxnId="{3DD0C7F6-D8C3-40F1-8122-4A684327C578}">
      <dgm:prSet/>
      <dgm:spPr/>
      <dgm:t>
        <a:bodyPr/>
        <a:lstStyle/>
        <a:p>
          <a:endParaRPr lang="en-US"/>
        </a:p>
      </dgm:t>
    </dgm:pt>
    <dgm:pt modelId="{A3603757-0D30-41BD-8611-C01C503EE594}">
      <dgm:prSet/>
      <dgm:spPr/>
      <dgm:t>
        <a:bodyPr/>
        <a:lstStyle/>
        <a:p>
          <a:r>
            <a:rPr lang="en-US"/>
            <a:t>All aspects of the sprint are complete</a:t>
          </a:r>
        </a:p>
      </dgm:t>
    </dgm:pt>
    <dgm:pt modelId="{AC226A43-89FD-4C61-96E0-DDE27D650D5A}" type="parTrans" cxnId="{E48DEDF7-B83D-4F77-90AF-8D825299EBEF}">
      <dgm:prSet/>
      <dgm:spPr/>
      <dgm:t>
        <a:bodyPr/>
        <a:lstStyle/>
        <a:p>
          <a:endParaRPr lang="en-US"/>
        </a:p>
      </dgm:t>
    </dgm:pt>
    <dgm:pt modelId="{F2D08B99-EA82-44CE-95D1-5480F61713C5}" type="sibTrans" cxnId="{E48DEDF7-B83D-4F77-90AF-8D825299EBEF}">
      <dgm:prSet/>
      <dgm:spPr/>
      <dgm:t>
        <a:bodyPr/>
        <a:lstStyle/>
        <a:p>
          <a:endParaRPr lang="en-US"/>
        </a:p>
      </dgm:t>
    </dgm:pt>
    <dgm:pt modelId="{DFDCC62A-1CA5-4326-8B3A-A9273A9D5FA4}" type="pres">
      <dgm:prSet presAssocID="{314A4CC2-2785-48D8-85D9-79A9BF7F12E3}" presName="Name0" presStyleCnt="0">
        <dgm:presLayoutVars>
          <dgm:dir/>
          <dgm:resizeHandles val="exact"/>
        </dgm:presLayoutVars>
      </dgm:prSet>
      <dgm:spPr/>
    </dgm:pt>
    <dgm:pt modelId="{475F7CFF-AFC1-4D03-BEC9-144AB956F76B}" type="pres">
      <dgm:prSet presAssocID="{681BE48F-361E-48F8-A870-E05D51DDF6B2}" presName="node" presStyleLbl="node1" presStyleIdx="0" presStyleCnt="6">
        <dgm:presLayoutVars>
          <dgm:bulletEnabled val="1"/>
        </dgm:presLayoutVars>
      </dgm:prSet>
      <dgm:spPr/>
    </dgm:pt>
    <dgm:pt modelId="{C12A995B-A395-4880-B23F-EC31C0C3BF86}" type="pres">
      <dgm:prSet presAssocID="{4929ABA7-8962-43EB-9C04-9E84F1A32F47}" presName="sibTrans" presStyleLbl="sibTrans1D1" presStyleIdx="0" presStyleCnt="5"/>
      <dgm:spPr/>
    </dgm:pt>
    <dgm:pt modelId="{5A6898C4-5D49-4DEE-AA8F-2168E2381A44}" type="pres">
      <dgm:prSet presAssocID="{4929ABA7-8962-43EB-9C04-9E84F1A32F47}" presName="connectorText" presStyleLbl="sibTrans1D1" presStyleIdx="0" presStyleCnt="5"/>
      <dgm:spPr/>
    </dgm:pt>
    <dgm:pt modelId="{FB489743-E503-417C-8738-2BD88D3CD441}" type="pres">
      <dgm:prSet presAssocID="{5663FFBB-9508-4437-8849-E82179845557}" presName="node" presStyleLbl="node1" presStyleIdx="1" presStyleCnt="6">
        <dgm:presLayoutVars>
          <dgm:bulletEnabled val="1"/>
        </dgm:presLayoutVars>
      </dgm:prSet>
      <dgm:spPr/>
    </dgm:pt>
    <dgm:pt modelId="{D521BF5D-2A43-4C12-AB9E-44E3F38D4C60}" type="pres">
      <dgm:prSet presAssocID="{853F8C8C-DD48-419E-B241-775AC6BE9505}" presName="sibTrans" presStyleLbl="sibTrans1D1" presStyleIdx="1" presStyleCnt="5"/>
      <dgm:spPr/>
    </dgm:pt>
    <dgm:pt modelId="{34363A4C-BB81-4236-A029-6A313902D19D}" type="pres">
      <dgm:prSet presAssocID="{853F8C8C-DD48-419E-B241-775AC6BE9505}" presName="connectorText" presStyleLbl="sibTrans1D1" presStyleIdx="1" presStyleCnt="5"/>
      <dgm:spPr/>
    </dgm:pt>
    <dgm:pt modelId="{C6269360-02BA-40EB-B137-BBA2E040B493}" type="pres">
      <dgm:prSet presAssocID="{18FA724D-A621-4FCE-A4AE-CA6CE8B8EA43}" presName="node" presStyleLbl="node1" presStyleIdx="2" presStyleCnt="6">
        <dgm:presLayoutVars>
          <dgm:bulletEnabled val="1"/>
        </dgm:presLayoutVars>
      </dgm:prSet>
      <dgm:spPr/>
    </dgm:pt>
    <dgm:pt modelId="{A2A89E8E-52B8-47CF-944F-FCA3E70F9A94}" type="pres">
      <dgm:prSet presAssocID="{C93D55D7-5F2B-41F7-8DD3-E2C1B87AE9C6}" presName="sibTrans" presStyleLbl="sibTrans1D1" presStyleIdx="2" presStyleCnt="5"/>
      <dgm:spPr/>
    </dgm:pt>
    <dgm:pt modelId="{A194593A-3392-4EB3-AAAD-F90F5F770314}" type="pres">
      <dgm:prSet presAssocID="{C93D55D7-5F2B-41F7-8DD3-E2C1B87AE9C6}" presName="connectorText" presStyleLbl="sibTrans1D1" presStyleIdx="2" presStyleCnt="5"/>
      <dgm:spPr/>
    </dgm:pt>
    <dgm:pt modelId="{57F33826-D0B6-4232-97BC-F34D9C6FFD5D}" type="pres">
      <dgm:prSet presAssocID="{5D68B8C5-BDFA-4585-82F7-41476467893D}" presName="node" presStyleLbl="node1" presStyleIdx="3" presStyleCnt="6">
        <dgm:presLayoutVars>
          <dgm:bulletEnabled val="1"/>
        </dgm:presLayoutVars>
      </dgm:prSet>
      <dgm:spPr/>
    </dgm:pt>
    <dgm:pt modelId="{1A88C864-1C0C-4AEB-9D14-E36B46877FC9}" type="pres">
      <dgm:prSet presAssocID="{DE36A832-6715-4F96-BDB5-3921F517B7B3}" presName="sibTrans" presStyleLbl="sibTrans1D1" presStyleIdx="3" presStyleCnt="5"/>
      <dgm:spPr/>
    </dgm:pt>
    <dgm:pt modelId="{4BB5BAF2-F1F4-437D-917C-824C83D57D14}" type="pres">
      <dgm:prSet presAssocID="{DE36A832-6715-4F96-BDB5-3921F517B7B3}" presName="connectorText" presStyleLbl="sibTrans1D1" presStyleIdx="3" presStyleCnt="5"/>
      <dgm:spPr/>
    </dgm:pt>
    <dgm:pt modelId="{33526A84-A76C-47C3-A0D1-62D8CB365FED}" type="pres">
      <dgm:prSet presAssocID="{5584F697-C8B2-4D51-B776-4404B52B3F0C}" presName="node" presStyleLbl="node1" presStyleIdx="4" presStyleCnt="6">
        <dgm:presLayoutVars>
          <dgm:bulletEnabled val="1"/>
        </dgm:presLayoutVars>
      </dgm:prSet>
      <dgm:spPr/>
    </dgm:pt>
    <dgm:pt modelId="{58C872A6-8485-4722-8E6B-369207A65355}" type="pres">
      <dgm:prSet presAssocID="{93936BCA-9828-437F-A683-CEDC752054FB}" presName="sibTrans" presStyleLbl="sibTrans1D1" presStyleIdx="4" presStyleCnt="5"/>
      <dgm:spPr/>
    </dgm:pt>
    <dgm:pt modelId="{F444464A-C860-4150-8E2F-2BB332DB18C0}" type="pres">
      <dgm:prSet presAssocID="{93936BCA-9828-437F-A683-CEDC752054FB}" presName="connectorText" presStyleLbl="sibTrans1D1" presStyleIdx="4" presStyleCnt="5"/>
      <dgm:spPr/>
    </dgm:pt>
    <dgm:pt modelId="{36BE45EE-E273-4060-BB56-A4B6B3DC97D3}" type="pres">
      <dgm:prSet presAssocID="{1E7E633E-26D4-4AE0-AF09-2B393E335659}" presName="node" presStyleLbl="node1" presStyleIdx="5" presStyleCnt="6">
        <dgm:presLayoutVars>
          <dgm:bulletEnabled val="1"/>
        </dgm:presLayoutVars>
      </dgm:prSet>
      <dgm:spPr/>
    </dgm:pt>
  </dgm:ptLst>
  <dgm:cxnLst>
    <dgm:cxn modelId="{DE38DF00-4A34-4E20-B3F4-997EB872BC22}" type="presOf" srcId="{93936BCA-9828-437F-A683-CEDC752054FB}" destId="{58C872A6-8485-4722-8E6B-369207A65355}" srcOrd="0" destOrd="0" presId="urn:microsoft.com/office/officeart/2016/7/layout/RepeatingBendingProcessNew"/>
    <dgm:cxn modelId="{2B202506-6301-4DB7-9E48-5D805C33E1BD}" type="presOf" srcId="{93936BCA-9828-437F-A683-CEDC752054FB}" destId="{F444464A-C860-4150-8E2F-2BB332DB18C0}" srcOrd="1" destOrd="0" presId="urn:microsoft.com/office/officeart/2016/7/layout/RepeatingBendingProcessNew"/>
    <dgm:cxn modelId="{D5E1DD16-97A5-4C8D-AFA6-4C650186E998}" type="presOf" srcId="{4929ABA7-8962-43EB-9C04-9E84F1A32F47}" destId="{C12A995B-A395-4880-B23F-EC31C0C3BF86}" srcOrd="0" destOrd="0" presId="urn:microsoft.com/office/officeart/2016/7/layout/RepeatingBendingProcessNew"/>
    <dgm:cxn modelId="{D34A7A1A-A89B-4155-88B7-6C736417675A}" srcId="{1E7E633E-26D4-4AE0-AF09-2B393E335659}" destId="{2ACADFAD-0770-4A26-9779-3F7E227D0486}" srcOrd="3" destOrd="0" parTransId="{D4E4E40A-D782-49DF-8FB0-39D2BFD9DC39}" sibTransId="{0EE0CD05-61BE-4CA9-95CD-F398D2852A78}"/>
    <dgm:cxn modelId="{E7E1661D-7230-4D25-ABE9-E02FFC1515D1}" srcId="{1E7E633E-26D4-4AE0-AF09-2B393E335659}" destId="{23BF5C07-56F9-4643-95AC-08DEE56D66D7}" srcOrd="1" destOrd="0" parTransId="{280D972D-8201-4427-A9FE-4A37A89A2337}" sibTransId="{FC43E31A-5BEE-46DE-B40C-B1E4956076D9}"/>
    <dgm:cxn modelId="{63829637-2112-4AFC-B50E-9CFAB22CDBC4}" srcId="{314A4CC2-2785-48D8-85D9-79A9BF7F12E3}" destId="{1E7E633E-26D4-4AE0-AF09-2B393E335659}" srcOrd="5" destOrd="0" parTransId="{62879593-1EEF-48E5-BD53-ADBBE4E2DB4A}" sibTransId="{1AAD7B2F-40BF-4BA5-8460-0F2E4CD02F05}"/>
    <dgm:cxn modelId="{831C873A-93DA-4BF8-B499-7723138EA9DB}" type="presOf" srcId="{1E7E633E-26D4-4AE0-AF09-2B393E335659}" destId="{36BE45EE-E273-4060-BB56-A4B6B3DC97D3}" srcOrd="0" destOrd="0" presId="urn:microsoft.com/office/officeart/2016/7/layout/RepeatingBendingProcessNew"/>
    <dgm:cxn modelId="{AACD423C-2810-408A-9DBE-109F102E525B}" type="presOf" srcId="{5584F697-C8B2-4D51-B776-4404B52B3F0C}" destId="{33526A84-A76C-47C3-A0D1-62D8CB365FED}" srcOrd="0" destOrd="0" presId="urn:microsoft.com/office/officeart/2016/7/layout/RepeatingBendingProcessNew"/>
    <dgm:cxn modelId="{3FD1213D-4CAC-437C-BCD4-12060977DE4B}" type="presOf" srcId="{505F05DD-6629-494B-9B92-CB5FE9A08CA5}" destId="{36BE45EE-E273-4060-BB56-A4B6B3DC97D3}" srcOrd="0" destOrd="5" presId="urn:microsoft.com/office/officeart/2016/7/layout/RepeatingBendingProcessNew"/>
    <dgm:cxn modelId="{1C3BE140-7B8E-452D-A555-41E540C1870A}" srcId="{314A4CC2-2785-48D8-85D9-79A9BF7F12E3}" destId="{5D68B8C5-BDFA-4585-82F7-41476467893D}" srcOrd="3" destOrd="0" parTransId="{4F2FC686-09CC-43DB-8636-4CAE9D8065FD}" sibTransId="{DE36A832-6715-4F96-BDB5-3921F517B7B3}"/>
    <dgm:cxn modelId="{71E41F5B-2D28-45F3-AC2E-7C8C4AAF2E85}" type="presOf" srcId="{23BF5C07-56F9-4643-95AC-08DEE56D66D7}" destId="{36BE45EE-E273-4060-BB56-A4B6B3DC97D3}" srcOrd="0" destOrd="2" presId="urn:microsoft.com/office/officeart/2016/7/layout/RepeatingBendingProcessNew"/>
    <dgm:cxn modelId="{E162A464-D05C-4ABB-97BB-FF98D509BE4A}" srcId="{314A4CC2-2785-48D8-85D9-79A9BF7F12E3}" destId="{5663FFBB-9508-4437-8849-E82179845557}" srcOrd="1" destOrd="0" parTransId="{25423772-BED4-4AE6-8FAD-6EF9E9369F60}" sibTransId="{853F8C8C-DD48-419E-B241-775AC6BE9505}"/>
    <dgm:cxn modelId="{A8A2B565-63E5-4EFE-B382-9D169E787E48}" type="presOf" srcId="{5D68B8C5-BDFA-4585-82F7-41476467893D}" destId="{57F33826-D0B6-4232-97BC-F34D9C6FFD5D}" srcOrd="0" destOrd="0" presId="urn:microsoft.com/office/officeart/2016/7/layout/RepeatingBendingProcessNew"/>
    <dgm:cxn modelId="{6402716B-BD89-47F7-AED3-204C79C0F39A}" type="presOf" srcId="{DE36A832-6715-4F96-BDB5-3921F517B7B3}" destId="{4BB5BAF2-F1F4-437D-917C-824C83D57D14}" srcOrd="1" destOrd="0" presId="urn:microsoft.com/office/officeart/2016/7/layout/RepeatingBendingProcessNew"/>
    <dgm:cxn modelId="{57834E73-EBD8-494A-8354-FF2C1DDA847C}" srcId="{314A4CC2-2785-48D8-85D9-79A9BF7F12E3}" destId="{5584F697-C8B2-4D51-B776-4404B52B3F0C}" srcOrd="4" destOrd="0" parTransId="{26C58A25-EC87-48F9-A672-9E5DB9BAF7DF}" sibTransId="{93936BCA-9828-437F-A683-CEDC752054FB}"/>
    <dgm:cxn modelId="{7A1C3555-27CD-4D9B-A5AB-797C50E373E7}" type="presOf" srcId="{F8DCC4F7-1ADE-4E20-B040-DA295F526730}" destId="{36BE45EE-E273-4060-BB56-A4B6B3DC97D3}" srcOrd="0" destOrd="1" presId="urn:microsoft.com/office/officeart/2016/7/layout/RepeatingBendingProcessNew"/>
    <dgm:cxn modelId="{47E6177F-0C00-4597-8405-DDA7DFEAD277}" srcId="{314A4CC2-2785-48D8-85D9-79A9BF7F12E3}" destId="{681BE48F-361E-48F8-A870-E05D51DDF6B2}" srcOrd="0" destOrd="0" parTransId="{E3CE9549-85E3-4CE9-BC5D-EC319AC9B776}" sibTransId="{4929ABA7-8962-43EB-9C04-9E84F1A32F47}"/>
    <dgm:cxn modelId="{2150967F-9B37-4B5B-91C6-0A0D0FBB9A10}" type="presOf" srcId="{78E08EB0-CE5C-4DDE-AC98-057BB705C765}" destId="{36BE45EE-E273-4060-BB56-A4B6B3DC97D3}" srcOrd="0" destOrd="3" presId="urn:microsoft.com/office/officeart/2016/7/layout/RepeatingBendingProcessNew"/>
    <dgm:cxn modelId="{467CE481-A9E2-451B-BB78-7D843E330315}" type="presOf" srcId="{18FA724D-A621-4FCE-A4AE-CA6CE8B8EA43}" destId="{C6269360-02BA-40EB-B137-BBA2E040B493}" srcOrd="0" destOrd="0" presId="urn:microsoft.com/office/officeart/2016/7/layout/RepeatingBendingProcessNew"/>
    <dgm:cxn modelId="{6D72D088-751E-4241-B508-358C1626DD1F}" srcId="{314A4CC2-2785-48D8-85D9-79A9BF7F12E3}" destId="{18FA724D-A621-4FCE-A4AE-CA6CE8B8EA43}" srcOrd="2" destOrd="0" parTransId="{D5E8FCA9-2911-4CF6-9139-ADAC4E87FBAC}" sibTransId="{C93D55D7-5F2B-41F7-8DD3-E2C1B87AE9C6}"/>
    <dgm:cxn modelId="{9C5DD894-F8D7-43AA-8D2C-03C0635370FC}" type="presOf" srcId="{314A4CC2-2785-48D8-85D9-79A9BF7F12E3}" destId="{DFDCC62A-1CA5-4326-8B3A-A9273A9D5FA4}" srcOrd="0" destOrd="0" presId="urn:microsoft.com/office/officeart/2016/7/layout/RepeatingBendingProcessNew"/>
    <dgm:cxn modelId="{2CB0D299-6BD8-4CB9-BC1E-B46682AACE1E}" type="presOf" srcId="{DE36A832-6715-4F96-BDB5-3921F517B7B3}" destId="{1A88C864-1C0C-4AEB-9D14-E36B46877FC9}" srcOrd="0" destOrd="0" presId="urn:microsoft.com/office/officeart/2016/7/layout/RepeatingBendingProcessNew"/>
    <dgm:cxn modelId="{CFB9E59F-566D-424D-8376-C24C410DF4D8}" type="presOf" srcId="{853F8C8C-DD48-419E-B241-775AC6BE9505}" destId="{D521BF5D-2A43-4C12-AB9E-44E3F38D4C60}" srcOrd="0" destOrd="0" presId="urn:microsoft.com/office/officeart/2016/7/layout/RepeatingBendingProcessNew"/>
    <dgm:cxn modelId="{5E9B4DA0-808B-4ED6-8234-342575CEEE9B}" srcId="{1E7E633E-26D4-4AE0-AF09-2B393E335659}" destId="{F8DCC4F7-1ADE-4E20-B040-DA295F526730}" srcOrd="0" destOrd="0" parTransId="{B4C314A5-7625-4621-AE7B-04A39DEAC6AB}" sibTransId="{4FB9430A-5EAA-4B41-A7B3-72FDC1B221FB}"/>
    <dgm:cxn modelId="{BBB075B3-4456-4E7C-82AD-7E168D9F1375}" type="presOf" srcId="{A3603757-0D30-41BD-8611-C01C503EE594}" destId="{36BE45EE-E273-4060-BB56-A4B6B3DC97D3}" srcOrd="0" destOrd="6" presId="urn:microsoft.com/office/officeart/2016/7/layout/RepeatingBendingProcessNew"/>
    <dgm:cxn modelId="{07313CBF-CA67-4A57-9A5D-56AD8CE794DD}" srcId="{1E7E633E-26D4-4AE0-AF09-2B393E335659}" destId="{78E08EB0-CE5C-4DDE-AC98-057BB705C765}" srcOrd="2" destOrd="0" parTransId="{A75ECCCF-4F3A-4F83-B72D-7C28D2977F29}" sibTransId="{BFD6D6A6-9E86-47CF-88DA-0415D96374CF}"/>
    <dgm:cxn modelId="{B27E16C7-1A24-43C2-8ADB-17A1F8456E58}" type="presOf" srcId="{681BE48F-361E-48F8-A870-E05D51DDF6B2}" destId="{475F7CFF-AFC1-4D03-BEC9-144AB956F76B}" srcOrd="0" destOrd="0" presId="urn:microsoft.com/office/officeart/2016/7/layout/RepeatingBendingProcessNew"/>
    <dgm:cxn modelId="{D3BC19C8-27B7-41EF-848A-25321E895307}" type="presOf" srcId="{C93D55D7-5F2B-41F7-8DD3-E2C1B87AE9C6}" destId="{A194593A-3392-4EB3-AAAD-F90F5F770314}" srcOrd="1" destOrd="0" presId="urn:microsoft.com/office/officeart/2016/7/layout/RepeatingBendingProcessNew"/>
    <dgm:cxn modelId="{46D6F8E1-2CD2-4159-B64E-9558064399C3}" type="presOf" srcId="{853F8C8C-DD48-419E-B241-775AC6BE9505}" destId="{34363A4C-BB81-4236-A029-6A313902D19D}" srcOrd="1" destOrd="0" presId="urn:microsoft.com/office/officeart/2016/7/layout/RepeatingBendingProcessNew"/>
    <dgm:cxn modelId="{D5C051EE-E282-4124-9BAF-7290C14DA32D}" type="presOf" srcId="{C93D55D7-5F2B-41F7-8DD3-E2C1B87AE9C6}" destId="{A2A89E8E-52B8-47CF-944F-FCA3E70F9A94}" srcOrd="0" destOrd="0" presId="urn:microsoft.com/office/officeart/2016/7/layout/RepeatingBendingProcessNew"/>
    <dgm:cxn modelId="{3DD0C7F6-D8C3-40F1-8122-4A684327C578}" srcId="{1E7E633E-26D4-4AE0-AF09-2B393E335659}" destId="{505F05DD-6629-494B-9B92-CB5FE9A08CA5}" srcOrd="4" destOrd="0" parTransId="{0DC9C259-8C87-48BC-84A5-67901A893E86}" sibTransId="{26F9F182-7FE2-4F4F-8FC5-41A5D70E01F7}"/>
    <dgm:cxn modelId="{84AAC4F7-AE4B-468E-920E-475F3D5AD336}" type="presOf" srcId="{4929ABA7-8962-43EB-9C04-9E84F1A32F47}" destId="{5A6898C4-5D49-4DEE-AA8F-2168E2381A44}" srcOrd="1" destOrd="0" presId="urn:microsoft.com/office/officeart/2016/7/layout/RepeatingBendingProcessNew"/>
    <dgm:cxn modelId="{E48DEDF7-B83D-4F77-90AF-8D825299EBEF}" srcId="{1E7E633E-26D4-4AE0-AF09-2B393E335659}" destId="{A3603757-0D30-41BD-8611-C01C503EE594}" srcOrd="5" destOrd="0" parTransId="{AC226A43-89FD-4C61-96E0-DDE27D650D5A}" sibTransId="{F2D08B99-EA82-44CE-95D1-5480F61713C5}"/>
    <dgm:cxn modelId="{1241B5F8-54AF-4B39-8D98-017BE75345C0}" type="presOf" srcId="{5663FFBB-9508-4437-8849-E82179845557}" destId="{FB489743-E503-417C-8738-2BD88D3CD441}" srcOrd="0" destOrd="0" presId="urn:microsoft.com/office/officeart/2016/7/layout/RepeatingBendingProcessNew"/>
    <dgm:cxn modelId="{546637FE-D33F-4D2D-A33F-C647BD07F108}" type="presOf" srcId="{2ACADFAD-0770-4A26-9779-3F7E227D0486}" destId="{36BE45EE-E273-4060-BB56-A4B6B3DC97D3}" srcOrd="0" destOrd="4" presId="urn:microsoft.com/office/officeart/2016/7/layout/RepeatingBendingProcessNew"/>
    <dgm:cxn modelId="{1A6E1B34-E15C-4962-811F-3B4C49CB2D73}" type="presParOf" srcId="{DFDCC62A-1CA5-4326-8B3A-A9273A9D5FA4}" destId="{475F7CFF-AFC1-4D03-BEC9-144AB956F76B}" srcOrd="0" destOrd="0" presId="urn:microsoft.com/office/officeart/2016/7/layout/RepeatingBendingProcessNew"/>
    <dgm:cxn modelId="{DD5BD5DC-DC6C-4489-A9D6-1D0F988713BA}" type="presParOf" srcId="{DFDCC62A-1CA5-4326-8B3A-A9273A9D5FA4}" destId="{C12A995B-A395-4880-B23F-EC31C0C3BF86}" srcOrd="1" destOrd="0" presId="urn:microsoft.com/office/officeart/2016/7/layout/RepeatingBendingProcessNew"/>
    <dgm:cxn modelId="{323CA23F-D3B3-4F07-8E1F-CF75BA1AFEF3}" type="presParOf" srcId="{C12A995B-A395-4880-B23F-EC31C0C3BF86}" destId="{5A6898C4-5D49-4DEE-AA8F-2168E2381A44}" srcOrd="0" destOrd="0" presId="urn:microsoft.com/office/officeart/2016/7/layout/RepeatingBendingProcessNew"/>
    <dgm:cxn modelId="{F15E99A7-F096-417A-BEE2-4E811F2AD191}" type="presParOf" srcId="{DFDCC62A-1CA5-4326-8B3A-A9273A9D5FA4}" destId="{FB489743-E503-417C-8738-2BD88D3CD441}" srcOrd="2" destOrd="0" presId="urn:microsoft.com/office/officeart/2016/7/layout/RepeatingBendingProcessNew"/>
    <dgm:cxn modelId="{05AB86BD-DBC2-434B-BEAD-08A041667CC6}" type="presParOf" srcId="{DFDCC62A-1CA5-4326-8B3A-A9273A9D5FA4}" destId="{D521BF5D-2A43-4C12-AB9E-44E3F38D4C60}" srcOrd="3" destOrd="0" presId="urn:microsoft.com/office/officeart/2016/7/layout/RepeatingBendingProcessNew"/>
    <dgm:cxn modelId="{4B26C4FC-BEE8-430F-B5A4-2423309AC853}" type="presParOf" srcId="{D521BF5D-2A43-4C12-AB9E-44E3F38D4C60}" destId="{34363A4C-BB81-4236-A029-6A313902D19D}" srcOrd="0" destOrd="0" presId="urn:microsoft.com/office/officeart/2016/7/layout/RepeatingBendingProcessNew"/>
    <dgm:cxn modelId="{7A23992C-08A6-4AA0-8727-17786BF43578}" type="presParOf" srcId="{DFDCC62A-1CA5-4326-8B3A-A9273A9D5FA4}" destId="{C6269360-02BA-40EB-B137-BBA2E040B493}" srcOrd="4" destOrd="0" presId="urn:microsoft.com/office/officeart/2016/7/layout/RepeatingBendingProcessNew"/>
    <dgm:cxn modelId="{A6607D30-BD75-4383-BCD3-892454598D32}" type="presParOf" srcId="{DFDCC62A-1CA5-4326-8B3A-A9273A9D5FA4}" destId="{A2A89E8E-52B8-47CF-944F-FCA3E70F9A94}" srcOrd="5" destOrd="0" presId="urn:microsoft.com/office/officeart/2016/7/layout/RepeatingBendingProcessNew"/>
    <dgm:cxn modelId="{0EA7018F-423E-4A9A-8171-F4C42B2BCBF4}" type="presParOf" srcId="{A2A89E8E-52B8-47CF-944F-FCA3E70F9A94}" destId="{A194593A-3392-4EB3-AAAD-F90F5F770314}" srcOrd="0" destOrd="0" presId="urn:microsoft.com/office/officeart/2016/7/layout/RepeatingBendingProcessNew"/>
    <dgm:cxn modelId="{425B68A2-5756-4D50-9B8C-5094BE4217B2}" type="presParOf" srcId="{DFDCC62A-1CA5-4326-8B3A-A9273A9D5FA4}" destId="{57F33826-D0B6-4232-97BC-F34D9C6FFD5D}" srcOrd="6" destOrd="0" presId="urn:microsoft.com/office/officeart/2016/7/layout/RepeatingBendingProcessNew"/>
    <dgm:cxn modelId="{7FE90563-00C3-4D03-AF8A-59F9C99652E5}" type="presParOf" srcId="{DFDCC62A-1CA5-4326-8B3A-A9273A9D5FA4}" destId="{1A88C864-1C0C-4AEB-9D14-E36B46877FC9}" srcOrd="7" destOrd="0" presId="urn:microsoft.com/office/officeart/2016/7/layout/RepeatingBendingProcessNew"/>
    <dgm:cxn modelId="{164093B1-453C-46DC-97E6-35458B00304F}" type="presParOf" srcId="{1A88C864-1C0C-4AEB-9D14-E36B46877FC9}" destId="{4BB5BAF2-F1F4-437D-917C-824C83D57D14}" srcOrd="0" destOrd="0" presId="urn:microsoft.com/office/officeart/2016/7/layout/RepeatingBendingProcessNew"/>
    <dgm:cxn modelId="{E7237777-E42C-47BF-853F-DB71EF3E0BA3}" type="presParOf" srcId="{DFDCC62A-1CA5-4326-8B3A-A9273A9D5FA4}" destId="{33526A84-A76C-47C3-A0D1-62D8CB365FED}" srcOrd="8" destOrd="0" presId="urn:microsoft.com/office/officeart/2016/7/layout/RepeatingBendingProcessNew"/>
    <dgm:cxn modelId="{55134BA4-6A3F-4803-943B-68312CA58F7D}" type="presParOf" srcId="{DFDCC62A-1CA5-4326-8B3A-A9273A9D5FA4}" destId="{58C872A6-8485-4722-8E6B-369207A65355}" srcOrd="9" destOrd="0" presId="urn:microsoft.com/office/officeart/2016/7/layout/RepeatingBendingProcessNew"/>
    <dgm:cxn modelId="{01060DE1-660B-4B33-8D25-006A6631161E}" type="presParOf" srcId="{58C872A6-8485-4722-8E6B-369207A65355}" destId="{F444464A-C860-4150-8E2F-2BB332DB18C0}" srcOrd="0" destOrd="0" presId="urn:microsoft.com/office/officeart/2016/7/layout/RepeatingBendingProcessNew"/>
    <dgm:cxn modelId="{2D14CCE7-549B-4A85-BF2B-CD23A157485B}" type="presParOf" srcId="{DFDCC62A-1CA5-4326-8B3A-A9273A9D5FA4}" destId="{36BE45EE-E273-4060-BB56-A4B6B3DC97D3}" srcOrd="10" destOrd="0" presId="urn:microsoft.com/office/officeart/2016/7/layout/RepeatingBendingProcessNew"/>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12A995B-A395-4880-B23F-EC31C0C3BF86}">
      <dsp:nvSpPr>
        <dsp:cNvPr id="0" name=""/>
        <dsp:cNvSpPr/>
      </dsp:nvSpPr>
      <dsp:spPr>
        <a:xfrm>
          <a:off x="3337711" y="665346"/>
          <a:ext cx="513271" cy="91440"/>
        </a:xfrm>
        <a:custGeom>
          <a:avLst/>
          <a:gdLst/>
          <a:ahLst/>
          <a:cxnLst/>
          <a:rect l="0" t="0" r="0" b="0"/>
          <a:pathLst>
            <a:path>
              <a:moveTo>
                <a:pt x="0" y="45720"/>
              </a:moveTo>
              <a:lnTo>
                <a:pt x="513271" y="45720"/>
              </a:lnTo>
            </a:path>
          </a:pathLst>
        </a:custGeom>
        <a:noFill/>
        <a:ln w="9525" cap="rnd" cmpd="sng" algn="ctr">
          <a:solidFill>
            <a:schemeClr val="dk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580750" y="708346"/>
        <a:ext cx="27193" cy="5438"/>
      </dsp:txXfrm>
    </dsp:sp>
    <dsp:sp modelId="{475F7CFF-AFC1-4D03-BEC9-144AB956F76B}">
      <dsp:nvSpPr>
        <dsp:cNvPr id="0" name=""/>
        <dsp:cNvSpPr/>
      </dsp:nvSpPr>
      <dsp:spPr>
        <a:xfrm>
          <a:off x="974852" y="1668"/>
          <a:ext cx="2364658" cy="1418795"/>
        </a:xfrm>
        <a:prstGeom prst="rect">
          <a:avLst/>
        </a:prstGeom>
        <a:solidFill>
          <a:schemeClr val="dk2">
            <a:hueOff val="0"/>
            <a:satOff val="0"/>
            <a:lumOff val="0"/>
            <a:alphaOff val="0"/>
          </a:schemeClr>
        </a:solidFill>
        <a:ln w="1905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5870" tIns="121626" rIns="115870" bIns="121626" numCol="1" spcCol="1270" anchor="ctr" anchorCtr="0">
          <a:noAutofit/>
        </a:bodyPr>
        <a:lstStyle/>
        <a:p>
          <a:pPr marL="0" lvl="0" indent="0" algn="ctr" defTabSz="533400" rtl="0">
            <a:lnSpc>
              <a:spcPct val="90000"/>
            </a:lnSpc>
            <a:spcBef>
              <a:spcPct val="0"/>
            </a:spcBef>
            <a:spcAft>
              <a:spcPct val="35000"/>
            </a:spcAft>
            <a:buNone/>
          </a:pPr>
          <a:r>
            <a:rPr lang="en-US" sz="1200" kern="1200">
              <a:solidFill>
                <a:srgbClr val="FFFFFF"/>
              </a:solidFill>
              <a:latin typeface="Calibri"/>
              <a:ea typeface="Calibri"/>
              <a:cs typeface="Calibri"/>
            </a:rPr>
            <a:t>All team communication will occur using Microsoft Teams/I-Message</a:t>
          </a:r>
        </a:p>
      </dsp:txBody>
      <dsp:txXfrm>
        <a:off x="974852" y="1668"/>
        <a:ext cx="2364658" cy="1418795"/>
      </dsp:txXfrm>
    </dsp:sp>
    <dsp:sp modelId="{D521BF5D-2A43-4C12-AB9E-44E3F38D4C60}">
      <dsp:nvSpPr>
        <dsp:cNvPr id="0" name=""/>
        <dsp:cNvSpPr/>
      </dsp:nvSpPr>
      <dsp:spPr>
        <a:xfrm>
          <a:off x="6246241" y="665346"/>
          <a:ext cx="513271" cy="91440"/>
        </a:xfrm>
        <a:custGeom>
          <a:avLst/>
          <a:gdLst/>
          <a:ahLst/>
          <a:cxnLst/>
          <a:rect l="0" t="0" r="0" b="0"/>
          <a:pathLst>
            <a:path>
              <a:moveTo>
                <a:pt x="0" y="45720"/>
              </a:moveTo>
              <a:lnTo>
                <a:pt x="513271" y="45720"/>
              </a:lnTo>
            </a:path>
          </a:pathLst>
        </a:custGeom>
        <a:noFill/>
        <a:ln w="9525" cap="rnd" cmpd="sng" algn="ctr">
          <a:solidFill>
            <a:schemeClr val="dk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489280" y="708346"/>
        <a:ext cx="27193" cy="5438"/>
      </dsp:txXfrm>
    </dsp:sp>
    <dsp:sp modelId="{FB489743-E503-417C-8738-2BD88D3CD441}">
      <dsp:nvSpPr>
        <dsp:cNvPr id="0" name=""/>
        <dsp:cNvSpPr/>
      </dsp:nvSpPr>
      <dsp:spPr>
        <a:xfrm>
          <a:off x="3883383" y="1668"/>
          <a:ext cx="2364658" cy="1418795"/>
        </a:xfrm>
        <a:prstGeom prst="rect">
          <a:avLst/>
        </a:prstGeom>
        <a:solidFill>
          <a:schemeClr val="dk2">
            <a:hueOff val="0"/>
            <a:satOff val="0"/>
            <a:lumOff val="0"/>
            <a:alphaOff val="0"/>
          </a:schemeClr>
        </a:solidFill>
        <a:ln w="1905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5870" tIns="121626" rIns="115870" bIns="121626" numCol="1" spcCol="1270" anchor="ctr" anchorCtr="0">
          <a:noAutofit/>
        </a:bodyPr>
        <a:lstStyle/>
        <a:p>
          <a:pPr marL="0" lvl="0" indent="0" algn="ctr" defTabSz="533400" rtl="0">
            <a:lnSpc>
              <a:spcPct val="90000"/>
            </a:lnSpc>
            <a:spcBef>
              <a:spcPct val="0"/>
            </a:spcBef>
            <a:spcAft>
              <a:spcPct val="35000"/>
            </a:spcAft>
            <a:buNone/>
          </a:pPr>
          <a:r>
            <a:rPr lang="en-US" sz="1200" kern="1200">
              <a:solidFill>
                <a:srgbClr val="FFFFFF"/>
              </a:solidFill>
              <a:latin typeface="Calibri"/>
              <a:ea typeface="Calibri"/>
              <a:cs typeface="Calibri"/>
            </a:rPr>
            <a:t>We remind each other that we are all in this together, and when conflicts do arise, we tackle them as a team and will help guide each other.</a:t>
          </a:r>
          <a:r>
            <a:rPr lang="en-US" sz="1200" kern="1200">
              <a:latin typeface="Calibri Light" panose="020F0302020204030204"/>
            </a:rPr>
            <a:t> </a:t>
          </a:r>
          <a:endParaRPr lang="en-US" sz="1200" kern="1200"/>
        </a:p>
      </dsp:txBody>
      <dsp:txXfrm>
        <a:off x="3883383" y="1668"/>
        <a:ext cx="2364658" cy="1418795"/>
      </dsp:txXfrm>
    </dsp:sp>
    <dsp:sp modelId="{A2A89E8E-52B8-47CF-944F-FCA3E70F9A94}">
      <dsp:nvSpPr>
        <dsp:cNvPr id="0" name=""/>
        <dsp:cNvSpPr/>
      </dsp:nvSpPr>
      <dsp:spPr>
        <a:xfrm>
          <a:off x="2157182" y="1418663"/>
          <a:ext cx="5817060" cy="513271"/>
        </a:xfrm>
        <a:custGeom>
          <a:avLst/>
          <a:gdLst/>
          <a:ahLst/>
          <a:cxnLst/>
          <a:rect l="0" t="0" r="0" b="0"/>
          <a:pathLst>
            <a:path>
              <a:moveTo>
                <a:pt x="5817060" y="0"/>
              </a:moveTo>
              <a:lnTo>
                <a:pt x="5817060" y="273735"/>
              </a:lnTo>
              <a:lnTo>
                <a:pt x="0" y="273735"/>
              </a:lnTo>
              <a:lnTo>
                <a:pt x="0" y="513271"/>
              </a:lnTo>
            </a:path>
          </a:pathLst>
        </a:custGeom>
        <a:noFill/>
        <a:ln w="9525" cap="rnd" cmpd="sng" algn="ctr">
          <a:solidFill>
            <a:schemeClr val="dk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919651" y="1672580"/>
        <a:ext cx="292121" cy="5438"/>
      </dsp:txXfrm>
    </dsp:sp>
    <dsp:sp modelId="{C6269360-02BA-40EB-B137-BBA2E040B493}">
      <dsp:nvSpPr>
        <dsp:cNvPr id="0" name=""/>
        <dsp:cNvSpPr/>
      </dsp:nvSpPr>
      <dsp:spPr>
        <a:xfrm>
          <a:off x="6791913" y="1668"/>
          <a:ext cx="2364658" cy="1418795"/>
        </a:xfrm>
        <a:prstGeom prst="rect">
          <a:avLst/>
        </a:prstGeom>
        <a:solidFill>
          <a:schemeClr val="dk2">
            <a:hueOff val="0"/>
            <a:satOff val="0"/>
            <a:lumOff val="0"/>
            <a:alphaOff val="0"/>
          </a:schemeClr>
        </a:solidFill>
        <a:ln w="1905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5870" tIns="121626" rIns="115870" bIns="121626" numCol="1" spcCol="1270" anchor="ctr" anchorCtr="0">
          <a:noAutofit/>
        </a:bodyPr>
        <a:lstStyle/>
        <a:p>
          <a:pPr marL="0" lvl="0" indent="0" algn="ctr" defTabSz="533400">
            <a:lnSpc>
              <a:spcPct val="90000"/>
            </a:lnSpc>
            <a:spcBef>
              <a:spcPct val="0"/>
            </a:spcBef>
            <a:spcAft>
              <a:spcPct val="35000"/>
            </a:spcAft>
            <a:buNone/>
          </a:pPr>
          <a:r>
            <a:rPr lang="en-US" sz="1200" kern="1200">
              <a:solidFill>
                <a:srgbClr val="FFFFFF"/>
              </a:solidFill>
              <a:latin typeface="Calibri"/>
              <a:ea typeface="Calibri"/>
              <a:cs typeface="Calibri"/>
            </a:rPr>
            <a:t>Meetings will be held using Microsoft Teams. We will meet weekly on Wednesdays @8:00 pm. We will add meetings as needed, to stay on top of deadlines. Meetings will be about a half hour. </a:t>
          </a:r>
        </a:p>
      </dsp:txBody>
      <dsp:txXfrm>
        <a:off x="6791913" y="1668"/>
        <a:ext cx="2364658" cy="1418795"/>
      </dsp:txXfrm>
    </dsp:sp>
    <dsp:sp modelId="{1A88C864-1C0C-4AEB-9D14-E36B46877FC9}">
      <dsp:nvSpPr>
        <dsp:cNvPr id="0" name=""/>
        <dsp:cNvSpPr/>
      </dsp:nvSpPr>
      <dsp:spPr>
        <a:xfrm>
          <a:off x="3337711" y="2628012"/>
          <a:ext cx="513271" cy="91440"/>
        </a:xfrm>
        <a:custGeom>
          <a:avLst/>
          <a:gdLst/>
          <a:ahLst/>
          <a:cxnLst/>
          <a:rect l="0" t="0" r="0" b="0"/>
          <a:pathLst>
            <a:path>
              <a:moveTo>
                <a:pt x="0" y="45720"/>
              </a:moveTo>
              <a:lnTo>
                <a:pt x="513271" y="45720"/>
              </a:lnTo>
            </a:path>
          </a:pathLst>
        </a:custGeom>
        <a:noFill/>
        <a:ln w="9525" cap="rnd" cmpd="sng" algn="ctr">
          <a:solidFill>
            <a:schemeClr val="dk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580750" y="2671013"/>
        <a:ext cx="27193" cy="5438"/>
      </dsp:txXfrm>
    </dsp:sp>
    <dsp:sp modelId="{57F33826-D0B6-4232-97BC-F34D9C6FFD5D}">
      <dsp:nvSpPr>
        <dsp:cNvPr id="0" name=""/>
        <dsp:cNvSpPr/>
      </dsp:nvSpPr>
      <dsp:spPr>
        <a:xfrm>
          <a:off x="974852" y="1964335"/>
          <a:ext cx="2364658" cy="1418795"/>
        </a:xfrm>
        <a:prstGeom prst="rect">
          <a:avLst/>
        </a:prstGeom>
        <a:solidFill>
          <a:schemeClr val="dk2">
            <a:hueOff val="0"/>
            <a:satOff val="0"/>
            <a:lumOff val="0"/>
            <a:alphaOff val="0"/>
          </a:schemeClr>
        </a:solidFill>
        <a:ln w="1905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5870" tIns="121626" rIns="115870" bIns="121626" numCol="1" spcCol="1270" anchor="ctr" anchorCtr="0">
          <a:noAutofit/>
        </a:bodyPr>
        <a:lstStyle/>
        <a:p>
          <a:pPr marL="0" lvl="0" indent="0" algn="l" defTabSz="533400" rtl="0">
            <a:lnSpc>
              <a:spcPct val="90000"/>
            </a:lnSpc>
            <a:spcBef>
              <a:spcPct val="0"/>
            </a:spcBef>
            <a:spcAft>
              <a:spcPct val="35000"/>
            </a:spcAft>
            <a:buNone/>
          </a:pPr>
          <a:r>
            <a:rPr lang="en-US" sz="1200" kern="1200">
              <a:solidFill>
                <a:srgbClr val="FFFFFF"/>
              </a:solidFill>
              <a:latin typeface="Calibri"/>
              <a:ea typeface="Calibri"/>
              <a:cs typeface="Calibri"/>
            </a:rPr>
            <a:t>At the beginning of each sprint, we will hold a sprint planning meeting, in which everyone is given their tasks. </a:t>
          </a:r>
        </a:p>
      </dsp:txBody>
      <dsp:txXfrm>
        <a:off x="974852" y="1964335"/>
        <a:ext cx="2364658" cy="1418795"/>
      </dsp:txXfrm>
    </dsp:sp>
    <dsp:sp modelId="{58C872A6-8485-4722-8E6B-369207A65355}">
      <dsp:nvSpPr>
        <dsp:cNvPr id="0" name=""/>
        <dsp:cNvSpPr/>
      </dsp:nvSpPr>
      <dsp:spPr>
        <a:xfrm>
          <a:off x="6246241" y="2628012"/>
          <a:ext cx="513271" cy="91440"/>
        </a:xfrm>
        <a:custGeom>
          <a:avLst/>
          <a:gdLst/>
          <a:ahLst/>
          <a:cxnLst/>
          <a:rect l="0" t="0" r="0" b="0"/>
          <a:pathLst>
            <a:path>
              <a:moveTo>
                <a:pt x="0" y="45720"/>
              </a:moveTo>
              <a:lnTo>
                <a:pt x="513271" y="45720"/>
              </a:lnTo>
            </a:path>
          </a:pathLst>
        </a:custGeom>
        <a:noFill/>
        <a:ln w="9525" cap="rnd" cmpd="sng" algn="ctr">
          <a:solidFill>
            <a:schemeClr val="dk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489280" y="2671013"/>
        <a:ext cx="27193" cy="5438"/>
      </dsp:txXfrm>
    </dsp:sp>
    <dsp:sp modelId="{33526A84-A76C-47C3-A0D1-62D8CB365FED}">
      <dsp:nvSpPr>
        <dsp:cNvPr id="0" name=""/>
        <dsp:cNvSpPr/>
      </dsp:nvSpPr>
      <dsp:spPr>
        <a:xfrm>
          <a:off x="3883383" y="1964335"/>
          <a:ext cx="2364658" cy="1418795"/>
        </a:xfrm>
        <a:prstGeom prst="rect">
          <a:avLst/>
        </a:prstGeom>
        <a:solidFill>
          <a:schemeClr val="dk2">
            <a:hueOff val="0"/>
            <a:satOff val="0"/>
            <a:lumOff val="0"/>
            <a:alphaOff val="0"/>
          </a:schemeClr>
        </a:solidFill>
        <a:ln w="1905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5870" tIns="121626" rIns="115870" bIns="121626" numCol="1" spcCol="1270" anchor="ctr" anchorCtr="0">
          <a:noAutofit/>
        </a:bodyPr>
        <a:lstStyle/>
        <a:p>
          <a:pPr marL="0" lvl="0" indent="0" algn="ctr" defTabSz="533400" rtl="0">
            <a:lnSpc>
              <a:spcPct val="90000"/>
            </a:lnSpc>
            <a:spcBef>
              <a:spcPct val="0"/>
            </a:spcBef>
            <a:spcAft>
              <a:spcPct val="35000"/>
            </a:spcAft>
            <a:buNone/>
          </a:pPr>
          <a:r>
            <a:rPr lang="en-US" sz="1200" kern="1200">
              <a:solidFill>
                <a:srgbClr val="FFFFFF"/>
              </a:solidFill>
              <a:latin typeface="Calibri"/>
              <a:ea typeface="Calibri"/>
              <a:cs typeface="Calibri"/>
            </a:rPr>
            <a:t>Before the sprint is over, we will hold a meeting on our retrospectives.</a:t>
          </a:r>
        </a:p>
      </dsp:txBody>
      <dsp:txXfrm>
        <a:off x="3883383" y="1964335"/>
        <a:ext cx="2364658" cy="1418795"/>
      </dsp:txXfrm>
    </dsp:sp>
    <dsp:sp modelId="{567A8D03-7AC9-406F-958F-4DEC2653F014}">
      <dsp:nvSpPr>
        <dsp:cNvPr id="0" name=""/>
        <dsp:cNvSpPr/>
      </dsp:nvSpPr>
      <dsp:spPr>
        <a:xfrm>
          <a:off x="6791913" y="1964335"/>
          <a:ext cx="2364658" cy="1418795"/>
        </a:xfrm>
        <a:prstGeom prst="rect">
          <a:avLst/>
        </a:prstGeom>
        <a:solidFill>
          <a:schemeClr val="dk2">
            <a:hueOff val="0"/>
            <a:satOff val="0"/>
            <a:lumOff val="0"/>
            <a:alphaOff val="0"/>
          </a:schemeClr>
        </a:solidFill>
        <a:ln w="1905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5870" tIns="121626" rIns="115870" bIns="121626" numCol="1" spcCol="1270" anchor="ctr" anchorCtr="0">
          <a:noAutofit/>
        </a:bodyPr>
        <a:lstStyle/>
        <a:p>
          <a:pPr marL="0" lvl="0" indent="0" algn="ctr" defTabSz="533400" rtl="0">
            <a:lnSpc>
              <a:spcPct val="90000"/>
            </a:lnSpc>
            <a:spcBef>
              <a:spcPct val="0"/>
            </a:spcBef>
            <a:spcAft>
              <a:spcPct val="35000"/>
            </a:spcAft>
            <a:buNone/>
          </a:pPr>
          <a:r>
            <a:rPr lang="en-US" sz="1200" kern="1200">
              <a:solidFill>
                <a:srgbClr val="FFFFFF"/>
              </a:solidFill>
              <a:latin typeface="Calibri"/>
              <a:ea typeface="Calibri"/>
              <a:cs typeface="Calibri"/>
            </a:rPr>
            <a:t>Each team member will understand their role and what they are responsible for.</a:t>
          </a:r>
          <a:endParaRPr lang="en-US" sz="1200" kern="1200"/>
        </a:p>
      </dsp:txBody>
      <dsp:txXfrm>
        <a:off x="6791913" y="1964335"/>
        <a:ext cx="2364658" cy="141879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12A995B-A395-4880-B23F-EC31C0C3BF86}">
      <dsp:nvSpPr>
        <dsp:cNvPr id="0" name=""/>
        <dsp:cNvSpPr/>
      </dsp:nvSpPr>
      <dsp:spPr>
        <a:xfrm>
          <a:off x="3339397" y="666304"/>
          <a:ext cx="512740" cy="91440"/>
        </a:xfrm>
        <a:custGeom>
          <a:avLst/>
          <a:gdLst/>
          <a:ahLst/>
          <a:cxnLst/>
          <a:rect l="0" t="0" r="0" b="0"/>
          <a:pathLst>
            <a:path>
              <a:moveTo>
                <a:pt x="0" y="45720"/>
              </a:moveTo>
              <a:lnTo>
                <a:pt x="512740" y="45720"/>
              </a:lnTo>
            </a:path>
          </a:pathLst>
        </a:custGeom>
        <a:noFill/>
        <a:ln w="9525" cap="rnd" cmpd="sng" algn="ctr">
          <a:solidFill>
            <a:schemeClr val="dk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582184" y="709305"/>
        <a:ext cx="27167" cy="5438"/>
      </dsp:txXfrm>
    </dsp:sp>
    <dsp:sp modelId="{475F7CFF-AFC1-4D03-BEC9-144AB956F76B}">
      <dsp:nvSpPr>
        <dsp:cNvPr id="0" name=""/>
        <dsp:cNvSpPr/>
      </dsp:nvSpPr>
      <dsp:spPr>
        <a:xfrm>
          <a:off x="978847" y="3319"/>
          <a:ext cx="2362349" cy="1417409"/>
        </a:xfrm>
        <a:prstGeom prst="rect">
          <a:avLst/>
        </a:prstGeom>
        <a:solidFill>
          <a:schemeClr val="dk2">
            <a:hueOff val="0"/>
            <a:satOff val="0"/>
            <a:lumOff val="0"/>
            <a:alphaOff val="0"/>
          </a:schemeClr>
        </a:solidFill>
        <a:ln w="1905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5757" tIns="121507" rIns="115757" bIns="121507" numCol="1" spcCol="1270" anchor="ctr" anchorCtr="0">
          <a:noAutofit/>
        </a:bodyPr>
        <a:lstStyle/>
        <a:p>
          <a:pPr marL="0" lvl="0" indent="0" algn="ctr" defTabSz="533400">
            <a:lnSpc>
              <a:spcPct val="90000"/>
            </a:lnSpc>
            <a:spcBef>
              <a:spcPct val="0"/>
            </a:spcBef>
            <a:spcAft>
              <a:spcPct val="35000"/>
            </a:spcAft>
            <a:buNone/>
          </a:pPr>
          <a:r>
            <a:rPr lang="en-US" sz="1200" kern="1200"/>
            <a:t>Everyone will adhere to the due dates and the due date of when we want tasks done, will be discussed at the meeting.</a:t>
          </a:r>
        </a:p>
      </dsp:txBody>
      <dsp:txXfrm>
        <a:off x="978847" y="3319"/>
        <a:ext cx="2362349" cy="1417409"/>
      </dsp:txXfrm>
    </dsp:sp>
    <dsp:sp modelId="{D521BF5D-2A43-4C12-AB9E-44E3F38D4C60}">
      <dsp:nvSpPr>
        <dsp:cNvPr id="0" name=""/>
        <dsp:cNvSpPr/>
      </dsp:nvSpPr>
      <dsp:spPr>
        <a:xfrm>
          <a:off x="6245087" y="666304"/>
          <a:ext cx="512740" cy="91440"/>
        </a:xfrm>
        <a:custGeom>
          <a:avLst/>
          <a:gdLst/>
          <a:ahLst/>
          <a:cxnLst/>
          <a:rect l="0" t="0" r="0" b="0"/>
          <a:pathLst>
            <a:path>
              <a:moveTo>
                <a:pt x="0" y="45720"/>
              </a:moveTo>
              <a:lnTo>
                <a:pt x="512740" y="45720"/>
              </a:lnTo>
            </a:path>
          </a:pathLst>
        </a:custGeom>
        <a:noFill/>
        <a:ln w="9525" cap="rnd" cmpd="sng" algn="ctr">
          <a:solidFill>
            <a:schemeClr val="dk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487873" y="709305"/>
        <a:ext cx="27167" cy="5438"/>
      </dsp:txXfrm>
    </dsp:sp>
    <dsp:sp modelId="{FB489743-E503-417C-8738-2BD88D3CD441}">
      <dsp:nvSpPr>
        <dsp:cNvPr id="0" name=""/>
        <dsp:cNvSpPr/>
      </dsp:nvSpPr>
      <dsp:spPr>
        <a:xfrm>
          <a:off x="3884537" y="3319"/>
          <a:ext cx="2362349" cy="1417409"/>
        </a:xfrm>
        <a:prstGeom prst="rect">
          <a:avLst/>
        </a:prstGeom>
        <a:solidFill>
          <a:schemeClr val="dk2">
            <a:hueOff val="0"/>
            <a:satOff val="0"/>
            <a:lumOff val="0"/>
            <a:alphaOff val="0"/>
          </a:schemeClr>
        </a:solidFill>
        <a:ln w="1905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5757" tIns="121507" rIns="115757" bIns="121507" numCol="1" spcCol="1270" anchor="ctr" anchorCtr="0">
          <a:noAutofit/>
        </a:bodyPr>
        <a:lstStyle/>
        <a:p>
          <a:pPr marL="0" lvl="0" indent="0" algn="ctr" defTabSz="533400">
            <a:lnSpc>
              <a:spcPct val="90000"/>
            </a:lnSpc>
            <a:spcBef>
              <a:spcPct val="0"/>
            </a:spcBef>
            <a:spcAft>
              <a:spcPct val="35000"/>
            </a:spcAft>
            <a:buNone/>
          </a:pPr>
          <a:r>
            <a:rPr lang="en-US" sz="1200" kern="1200"/>
            <a:t>Each team member has their own task but is reminded that we are a team, and things may not go as smoothly for others. </a:t>
          </a:r>
        </a:p>
      </dsp:txBody>
      <dsp:txXfrm>
        <a:off x="3884537" y="3319"/>
        <a:ext cx="2362349" cy="1417409"/>
      </dsp:txXfrm>
    </dsp:sp>
    <dsp:sp modelId="{A2A89E8E-52B8-47CF-944F-FCA3E70F9A94}">
      <dsp:nvSpPr>
        <dsp:cNvPr id="0" name=""/>
        <dsp:cNvSpPr/>
      </dsp:nvSpPr>
      <dsp:spPr>
        <a:xfrm>
          <a:off x="2160022" y="1418929"/>
          <a:ext cx="5811379" cy="512740"/>
        </a:xfrm>
        <a:custGeom>
          <a:avLst/>
          <a:gdLst/>
          <a:ahLst/>
          <a:cxnLst/>
          <a:rect l="0" t="0" r="0" b="0"/>
          <a:pathLst>
            <a:path>
              <a:moveTo>
                <a:pt x="5811379" y="0"/>
              </a:moveTo>
              <a:lnTo>
                <a:pt x="5811379" y="273470"/>
              </a:lnTo>
              <a:lnTo>
                <a:pt x="0" y="273470"/>
              </a:lnTo>
              <a:lnTo>
                <a:pt x="0" y="512740"/>
              </a:lnTo>
            </a:path>
          </a:pathLst>
        </a:custGeom>
        <a:noFill/>
        <a:ln w="9525" cap="rnd" cmpd="sng" algn="ctr">
          <a:solidFill>
            <a:schemeClr val="dk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919794" y="1672580"/>
        <a:ext cx="291836" cy="5438"/>
      </dsp:txXfrm>
    </dsp:sp>
    <dsp:sp modelId="{C6269360-02BA-40EB-B137-BBA2E040B493}">
      <dsp:nvSpPr>
        <dsp:cNvPr id="0" name=""/>
        <dsp:cNvSpPr/>
      </dsp:nvSpPr>
      <dsp:spPr>
        <a:xfrm>
          <a:off x="6790227" y="3319"/>
          <a:ext cx="2362349" cy="1417409"/>
        </a:xfrm>
        <a:prstGeom prst="rect">
          <a:avLst/>
        </a:prstGeom>
        <a:solidFill>
          <a:schemeClr val="dk2">
            <a:hueOff val="0"/>
            <a:satOff val="0"/>
            <a:lumOff val="0"/>
            <a:alphaOff val="0"/>
          </a:schemeClr>
        </a:solidFill>
        <a:ln w="1905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5757" tIns="121507" rIns="115757" bIns="121507" numCol="1" spcCol="1270" anchor="ctr" anchorCtr="0">
          <a:noAutofit/>
        </a:bodyPr>
        <a:lstStyle/>
        <a:p>
          <a:pPr marL="0" lvl="0" indent="0" algn="ctr" defTabSz="533400">
            <a:lnSpc>
              <a:spcPct val="90000"/>
            </a:lnSpc>
            <a:spcBef>
              <a:spcPct val="0"/>
            </a:spcBef>
            <a:spcAft>
              <a:spcPct val="35000"/>
            </a:spcAft>
            <a:buNone/>
          </a:pPr>
          <a:r>
            <a:rPr lang="en-US" sz="1200" kern="1200"/>
            <a:t>When there are conflicts within your own task, it is required that you tell the team immediately so that they can assist you and there are no delays in due dates. </a:t>
          </a:r>
        </a:p>
      </dsp:txBody>
      <dsp:txXfrm>
        <a:off x="6790227" y="3319"/>
        <a:ext cx="2362349" cy="1417409"/>
      </dsp:txXfrm>
    </dsp:sp>
    <dsp:sp modelId="{1A88C864-1C0C-4AEB-9D14-E36B46877FC9}">
      <dsp:nvSpPr>
        <dsp:cNvPr id="0" name=""/>
        <dsp:cNvSpPr/>
      </dsp:nvSpPr>
      <dsp:spPr>
        <a:xfrm>
          <a:off x="3339397" y="2627054"/>
          <a:ext cx="512740" cy="91440"/>
        </a:xfrm>
        <a:custGeom>
          <a:avLst/>
          <a:gdLst/>
          <a:ahLst/>
          <a:cxnLst/>
          <a:rect l="0" t="0" r="0" b="0"/>
          <a:pathLst>
            <a:path>
              <a:moveTo>
                <a:pt x="0" y="45720"/>
              </a:moveTo>
              <a:lnTo>
                <a:pt x="512740" y="45720"/>
              </a:lnTo>
            </a:path>
          </a:pathLst>
        </a:custGeom>
        <a:noFill/>
        <a:ln w="9525" cap="rnd" cmpd="sng" algn="ctr">
          <a:solidFill>
            <a:schemeClr val="dk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582184" y="2670055"/>
        <a:ext cx="27167" cy="5438"/>
      </dsp:txXfrm>
    </dsp:sp>
    <dsp:sp modelId="{57F33826-D0B6-4232-97BC-F34D9C6FFD5D}">
      <dsp:nvSpPr>
        <dsp:cNvPr id="0" name=""/>
        <dsp:cNvSpPr/>
      </dsp:nvSpPr>
      <dsp:spPr>
        <a:xfrm>
          <a:off x="978847" y="1964069"/>
          <a:ext cx="2362349" cy="1417409"/>
        </a:xfrm>
        <a:prstGeom prst="rect">
          <a:avLst/>
        </a:prstGeom>
        <a:solidFill>
          <a:schemeClr val="dk2">
            <a:hueOff val="0"/>
            <a:satOff val="0"/>
            <a:lumOff val="0"/>
            <a:alphaOff val="0"/>
          </a:schemeClr>
        </a:solidFill>
        <a:ln w="1905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5757" tIns="121507" rIns="115757" bIns="121507" numCol="1" spcCol="1270" anchor="ctr" anchorCtr="0">
          <a:noAutofit/>
        </a:bodyPr>
        <a:lstStyle/>
        <a:p>
          <a:pPr marL="0" lvl="0" indent="0" algn="ctr" defTabSz="533400">
            <a:lnSpc>
              <a:spcPct val="90000"/>
            </a:lnSpc>
            <a:spcBef>
              <a:spcPct val="0"/>
            </a:spcBef>
            <a:spcAft>
              <a:spcPct val="35000"/>
            </a:spcAft>
            <a:buNone/>
          </a:pPr>
          <a:r>
            <a:rPr lang="en-US" sz="1200" kern="1200"/>
            <a:t>Each team member is asked to come to the meetings fully prepared with their task.</a:t>
          </a:r>
        </a:p>
      </dsp:txBody>
      <dsp:txXfrm>
        <a:off x="978847" y="1964069"/>
        <a:ext cx="2362349" cy="1417409"/>
      </dsp:txXfrm>
    </dsp:sp>
    <dsp:sp modelId="{58C872A6-8485-4722-8E6B-369207A65355}">
      <dsp:nvSpPr>
        <dsp:cNvPr id="0" name=""/>
        <dsp:cNvSpPr/>
      </dsp:nvSpPr>
      <dsp:spPr>
        <a:xfrm>
          <a:off x="6245087" y="2627054"/>
          <a:ext cx="512740" cy="91440"/>
        </a:xfrm>
        <a:custGeom>
          <a:avLst/>
          <a:gdLst/>
          <a:ahLst/>
          <a:cxnLst/>
          <a:rect l="0" t="0" r="0" b="0"/>
          <a:pathLst>
            <a:path>
              <a:moveTo>
                <a:pt x="0" y="45720"/>
              </a:moveTo>
              <a:lnTo>
                <a:pt x="512740" y="45720"/>
              </a:lnTo>
            </a:path>
          </a:pathLst>
        </a:custGeom>
        <a:noFill/>
        <a:ln w="9525" cap="rnd" cmpd="sng" algn="ctr">
          <a:solidFill>
            <a:schemeClr val="dk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487873" y="2670055"/>
        <a:ext cx="27167" cy="5438"/>
      </dsp:txXfrm>
    </dsp:sp>
    <dsp:sp modelId="{33526A84-A76C-47C3-A0D1-62D8CB365FED}">
      <dsp:nvSpPr>
        <dsp:cNvPr id="0" name=""/>
        <dsp:cNvSpPr/>
      </dsp:nvSpPr>
      <dsp:spPr>
        <a:xfrm>
          <a:off x="3884537" y="1964069"/>
          <a:ext cx="2362349" cy="1417409"/>
        </a:xfrm>
        <a:prstGeom prst="rect">
          <a:avLst/>
        </a:prstGeom>
        <a:solidFill>
          <a:schemeClr val="dk2">
            <a:hueOff val="0"/>
            <a:satOff val="0"/>
            <a:lumOff val="0"/>
            <a:alphaOff val="0"/>
          </a:schemeClr>
        </a:solidFill>
        <a:ln w="1905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5757" tIns="121507" rIns="115757" bIns="121507" numCol="1" spcCol="1270" anchor="ctr" anchorCtr="0">
          <a:noAutofit/>
        </a:bodyPr>
        <a:lstStyle/>
        <a:p>
          <a:pPr marL="0" lvl="0" indent="0" algn="ctr" defTabSz="533400">
            <a:lnSpc>
              <a:spcPct val="90000"/>
            </a:lnSpc>
            <a:spcBef>
              <a:spcPct val="0"/>
            </a:spcBef>
            <a:spcAft>
              <a:spcPct val="35000"/>
            </a:spcAft>
            <a:buNone/>
          </a:pPr>
          <a:r>
            <a:rPr lang="en-US" sz="1200" kern="1200"/>
            <a:t>We will continue to learn through this project and produce new innovative ways to tackle this capstone project.</a:t>
          </a:r>
        </a:p>
      </dsp:txBody>
      <dsp:txXfrm>
        <a:off x="3884537" y="1964069"/>
        <a:ext cx="2362349" cy="1417409"/>
      </dsp:txXfrm>
    </dsp:sp>
    <dsp:sp modelId="{36BE45EE-E273-4060-BB56-A4B6B3DC97D3}">
      <dsp:nvSpPr>
        <dsp:cNvPr id="0" name=""/>
        <dsp:cNvSpPr/>
      </dsp:nvSpPr>
      <dsp:spPr>
        <a:xfrm>
          <a:off x="6790227" y="1964069"/>
          <a:ext cx="2362349" cy="1417409"/>
        </a:xfrm>
        <a:prstGeom prst="rect">
          <a:avLst/>
        </a:prstGeom>
        <a:solidFill>
          <a:schemeClr val="dk2">
            <a:hueOff val="0"/>
            <a:satOff val="0"/>
            <a:lumOff val="0"/>
            <a:alphaOff val="0"/>
          </a:schemeClr>
        </a:solidFill>
        <a:ln w="1905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5757" tIns="121507" rIns="115757" bIns="121507" numCol="1" spcCol="1270" anchor="t" anchorCtr="0">
          <a:noAutofit/>
        </a:bodyPr>
        <a:lstStyle/>
        <a:p>
          <a:pPr marL="0" lvl="0" indent="0" algn="l" defTabSz="533400">
            <a:lnSpc>
              <a:spcPct val="90000"/>
            </a:lnSpc>
            <a:spcBef>
              <a:spcPct val="0"/>
            </a:spcBef>
            <a:spcAft>
              <a:spcPct val="35000"/>
            </a:spcAft>
            <a:buNone/>
          </a:pPr>
          <a:r>
            <a:rPr lang="en-US" sz="1200" kern="1200"/>
            <a:t>Final work should be submitted as follows:</a:t>
          </a:r>
        </a:p>
        <a:p>
          <a:pPr marL="57150" lvl="1" indent="-57150" algn="l" defTabSz="400050">
            <a:lnSpc>
              <a:spcPct val="90000"/>
            </a:lnSpc>
            <a:spcBef>
              <a:spcPct val="0"/>
            </a:spcBef>
            <a:spcAft>
              <a:spcPct val="15000"/>
            </a:spcAft>
            <a:buChar char="•"/>
          </a:pPr>
          <a:r>
            <a:rPr lang="en-US" sz="900" kern="1200"/>
            <a:t>The team has reviewed your work</a:t>
          </a:r>
        </a:p>
        <a:p>
          <a:pPr marL="57150" lvl="1" indent="-57150" algn="l" defTabSz="400050">
            <a:lnSpc>
              <a:spcPct val="90000"/>
            </a:lnSpc>
            <a:spcBef>
              <a:spcPct val="0"/>
            </a:spcBef>
            <a:spcAft>
              <a:spcPct val="15000"/>
            </a:spcAft>
            <a:buChar char="•"/>
          </a:pPr>
          <a:r>
            <a:rPr lang="en-US" sz="900" kern="1200"/>
            <a:t>There are no errors within your code</a:t>
          </a:r>
        </a:p>
        <a:p>
          <a:pPr marL="57150" lvl="1" indent="-57150" algn="l" defTabSz="400050">
            <a:lnSpc>
              <a:spcPct val="90000"/>
            </a:lnSpc>
            <a:spcBef>
              <a:spcPct val="0"/>
            </a:spcBef>
            <a:spcAft>
              <a:spcPct val="15000"/>
            </a:spcAft>
            <a:buChar char="•"/>
          </a:pPr>
          <a:r>
            <a:rPr lang="en-US" sz="900" kern="1200"/>
            <a:t>All tasks were tested</a:t>
          </a:r>
        </a:p>
        <a:p>
          <a:pPr marL="57150" lvl="1" indent="-57150" algn="l" defTabSz="400050">
            <a:lnSpc>
              <a:spcPct val="90000"/>
            </a:lnSpc>
            <a:spcBef>
              <a:spcPct val="0"/>
            </a:spcBef>
            <a:spcAft>
              <a:spcPct val="15000"/>
            </a:spcAft>
            <a:buChar char="•"/>
          </a:pPr>
          <a:r>
            <a:rPr lang="en-US" sz="900" kern="1200"/>
            <a:t>Work meets the criteria of the class</a:t>
          </a:r>
        </a:p>
        <a:p>
          <a:pPr marL="57150" lvl="1" indent="-57150" algn="l" defTabSz="400050">
            <a:lnSpc>
              <a:spcPct val="90000"/>
            </a:lnSpc>
            <a:spcBef>
              <a:spcPct val="0"/>
            </a:spcBef>
            <a:spcAft>
              <a:spcPct val="15000"/>
            </a:spcAft>
            <a:buChar char="•"/>
          </a:pPr>
          <a:r>
            <a:rPr lang="en-US" sz="900" kern="1200"/>
            <a:t>Code is uploaded to Github</a:t>
          </a:r>
        </a:p>
        <a:p>
          <a:pPr marL="57150" lvl="1" indent="-57150" algn="l" defTabSz="400050">
            <a:lnSpc>
              <a:spcPct val="90000"/>
            </a:lnSpc>
            <a:spcBef>
              <a:spcPct val="0"/>
            </a:spcBef>
            <a:spcAft>
              <a:spcPct val="15000"/>
            </a:spcAft>
            <a:buChar char="•"/>
          </a:pPr>
          <a:r>
            <a:rPr lang="en-US" sz="900" kern="1200"/>
            <a:t>All aspects of the sprint are complete</a:t>
          </a:r>
        </a:p>
      </dsp:txBody>
      <dsp:txXfrm>
        <a:off x="6790227" y="1964069"/>
        <a:ext cx="2362349" cy="1417409"/>
      </dsp:txXfrm>
    </dsp:sp>
  </dsp:spTree>
</dsp:drawing>
</file>

<file path=ppt/diagrams/layout1.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3-11T02:37:38.564"/>
    </inkml:context>
    <inkml:brush xml:id="br0">
      <inkml:brushProperty name="width" value="0.1" units="cm"/>
      <inkml:brushProperty name="height" value="0.1" units="cm"/>
    </inkml:brush>
  </inkml:definitions>
  <inkml:trace contextRef="#ctx0" brushRef="#br0">42466 3334 16383 0 0,'0'0'0'0'0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3-11T02:37:48.848"/>
    </inkml:context>
    <inkml:brush xml:id="br0">
      <inkml:brushProperty name="width" value="0.1" units="cm"/>
      <inkml:brushProperty name="height" value="0.1" units="cm"/>
    </inkml:brush>
  </inkml:definitions>
  <inkml:trace contextRef="#ctx0" brushRef="#br0">9578 2884 16383 0 0,'0'0'0'0'0</inkml:trace>
</inkml:ink>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8932558" y="5870575"/>
            <a:ext cx="1600200" cy="377825"/>
          </a:xfrm>
        </p:spPr>
        <p:txBody>
          <a:bodyPr/>
          <a:lstStyle/>
          <a:p>
            <a:fld id="{B61BEF0D-F0BB-DE4B-95CE-6DB70DBA9567}" type="datetimeFigureOut">
              <a:rPr lang="en-US" dirty="0"/>
              <a:pPr/>
              <a:t>3/10/2025</a:t>
            </a:fld>
            <a:endParaRPr lang="en-US"/>
          </a:p>
        </p:txBody>
      </p:sp>
      <p:sp>
        <p:nvSpPr>
          <p:cNvPr id="5" name="Footer Placeholder 4"/>
          <p:cNvSpPr>
            <a:spLocks noGrp="1"/>
          </p:cNvSpPr>
          <p:nvPr>
            <p:ph type="ftr" sz="quarter" idx="11"/>
          </p:nvPr>
        </p:nvSpPr>
        <p:spPr>
          <a:xfrm>
            <a:off x="3962399" y="5870575"/>
            <a:ext cx="4893958" cy="377825"/>
          </a:xfrm>
        </p:spPr>
        <p:txBody>
          <a:bodyPr/>
          <a:lstStyle/>
          <a:p>
            <a:endParaRPr lang="en-US"/>
          </a:p>
        </p:txBody>
      </p:sp>
      <p:sp>
        <p:nvSpPr>
          <p:cNvPr id="6" name="Slide Number Placeholder 5"/>
          <p:cNvSpPr>
            <a:spLocks noGrp="1"/>
          </p:cNvSpPr>
          <p:nvPr>
            <p:ph type="sldNum" sz="quarter" idx="12"/>
          </p:nvPr>
        </p:nvSpPr>
        <p:spPr>
          <a:xfrm>
            <a:off x="10608958" y="5870575"/>
            <a:ext cx="551167" cy="377825"/>
          </a:xfrm>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2421834547"/>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3/10/2025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41020350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3747306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25978255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3436315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26404572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0886941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3/10/2025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
        <p:nvSpPr>
          <p:cNvPr id="8" name="Title 1"/>
          <p:cNvSpPr>
            <a:spLocks noGrp="1"/>
          </p:cNvSpPr>
          <p:nvPr>
            <p:ph type="title"/>
          </p:nvPr>
        </p:nvSpPr>
        <p:spPr>
          <a:xfrm>
            <a:off x="685801" y="609600"/>
            <a:ext cx="10131425" cy="1456267"/>
          </a:xfrm>
        </p:spPr>
        <p:txBody>
          <a:bodyPr/>
          <a:lstStyle/>
          <a:p>
            <a:r>
              <a:rPr lang="en-US"/>
              <a:t>Click to edit Master title style</a:t>
            </a:r>
          </a:p>
        </p:txBody>
      </p:sp>
    </p:spTree>
    <p:extLst>
      <p:ext uri="{BB962C8B-B14F-4D97-AF65-F5344CB8AC3E}">
        <p14:creationId xmlns:p14="http://schemas.microsoft.com/office/powerpoint/2010/main" val="130030090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3/10/2025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3852603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3/10/2025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151258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4317653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61BEF0D-F0BB-DE4B-95CE-6DB70DBA9567}" type="datetimeFigureOut">
              <a:rPr lang="en-US" dirty="0"/>
              <a:pPr/>
              <a:t>3/10/2025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42751654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hasCustomPrompt="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hasCustomPrompt="1"/>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61BEF0D-F0BB-DE4B-95CE-6DB70DBA9567}" type="datetimeFigureOut">
              <a:rPr lang="en-US" dirty="0"/>
              <a:pPr/>
              <a:t>3/10/2025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28194160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61BEF0D-F0BB-DE4B-95CE-6DB70DBA9567}" type="datetimeFigureOut">
              <a:rPr lang="en-US" dirty="0"/>
              <a:pPr/>
              <a:t>3/10/2025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41155309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B61BEF0D-F0BB-DE4B-95CE-6DB70DBA9567}" type="datetimeFigureOut">
              <a:rPr lang="en-US" dirty="0"/>
              <a:pPr/>
              <a:t>3/10/2025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7928797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3/10/2025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25246932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3/10/2025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3583315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3/10/2025</a:t>
            </a:fld>
            <a:endParaRPr lang="en-US"/>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a:p>
        </p:txBody>
      </p:sp>
    </p:spTree>
    <p:extLst>
      <p:ext uri="{BB962C8B-B14F-4D97-AF65-F5344CB8AC3E}">
        <p14:creationId xmlns:p14="http://schemas.microsoft.com/office/powerpoint/2010/main" val="12310839"/>
      </p:ext>
    </p:extLst>
  </p:cSld>
  <p:clrMap bg1="dk1" tx1="lt1" bg2="dk2" tx2="lt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 id="2147483714" r:id="rId12"/>
    <p:sldLayoutId id="2147483715" r:id="rId13"/>
    <p:sldLayoutId id="2147483716" r:id="rId14"/>
    <p:sldLayoutId id="2147483717" r:id="rId15"/>
    <p:sldLayoutId id="2147483718" r:id="rId16"/>
    <p:sldLayoutId id="2147483719"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 Id="rId9" Type="http://schemas.openxmlformats.org/officeDocument/2006/relationships/image" Target="../media/image2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21.jpeg"/></Relationships>
</file>

<file path=ppt/slides/_rels/slide16.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26.png"/><Relationship Id="rId1" Type="http://schemas.openxmlformats.org/officeDocument/2006/relationships/slideLayout" Target="../slideLayouts/slideLayout2.xml"/><Relationship Id="rId5" Type="http://schemas.openxmlformats.org/officeDocument/2006/relationships/customXml" Target="../ink/ink2.xml"/><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2.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31.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hyperlink" Target="https://github.com/htmw/2025SA-Team1/wiki"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0.svg"/></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762000" y="4691564"/>
            <a:ext cx="5245609" cy="1422631"/>
          </a:xfrm>
        </p:spPr>
        <p:txBody>
          <a:bodyPr>
            <a:normAutofit/>
          </a:bodyPr>
          <a:lstStyle/>
          <a:p>
            <a:pPr algn="l"/>
            <a:r>
              <a:rPr lang="en-US">
                <a:ea typeface="Calibri"/>
                <a:cs typeface="Calibri"/>
              </a:rPr>
              <a:t>CS 691 Asynchronous </a:t>
            </a:r>
          </a:p>
          <a:p>
            <a:pPr algn="l"/>
            <a:r>
              <a:rPr lang="en-US">
                <a:ea typeface="Calibri"/>
                <a:cs typeface="Calibri"/>
              </a:rPr>
              <a:t>Capstone</a:t>
            </a:r>
          </a:p>
          <a:p>
            <a:pPr algn="l"/>
            <a:r>
              <a:rPr lang="en-US">
                <a:ea typeface="Calibri"/>
                <a:cs typeface="Calibri"/>
              </a:rPr>
              <a:t>Team 1</a:t>
            </a:r>
          </a:p>
          <a:p>
            <a:pPr algn="l"/>
            <a:endParaRPr lang="en-US">
              <a:ea typeface="Calibri"/>
              <a:cs typeface="Calibri"/>
            </a:endParaRPr>
          </a:p>
        </p:txBody>
      </p:sp>
      <p:sp>
        <p:nvSpPr>
          <p:cNvPr id="7" name="TextBox 6">
            <a:extLst>
              <a:ext uri="{FF2B5EF4-FFF2-40B4-BE49-F238E27FC236}">
                <a16:creationId xmlns:a16="http://schemas.microsoft.com/office/drawing/2014/main" id="{24D5CFCC-C054-AE88-13BD-E43470467806}"/>
              </a:ext>
            </a:extLst>
          </p:cNvPr>
          <p:cNvSpPr txBox="1"/>
          <p:nvPr/>
        </p:nvSpPr>
        <p:spPr>
          <a:xfrm>
            <a:off x="6290571" y="4694930"/>
            <a:ext cx="4952185"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Calibri" panose="020F0502020204030204"/>
                <a:cs typeface="Calibri" panose="020F0502020204030204"/>
              </a:rPr>
              <a:t>Professor Henry Wong </a:t>
            </a:r>
          </a:p>
          <a:p>
            <a:r>
              <a:rPr lang="en-US">
                <a:ea typeface="Calibri" panose="020F0502020204030204"/>
                <a:cs typeface="Calibri" panose="020F0502020204030204"/>
              </a:rPr>
              <a:t>Spring 2025</a:t>
            </a:r>
          </a:p>
        </p:txBody>
      </p:sp>
      <p:sp>
        <p:nvSpPr>
          <p:cNvPr id="4" name="TextBox 3">
            <a:extLst>
              <a:ext uri="{FF2B5EF4-FFF2-40B4-BE49-F238E27FC236}">
                <a16:creationId xmlns:a16="http://schemas.microsoft.com/office/drawing/2014/main" id="{0A4085ED-313F-6B07-1D08-9E284AE26FB0}"/>
              </a:ext>
            </a:extLst>
          </p:cNvPr>
          <p:cNvSpPr txBox="1"/>
          <p:nvPr/>
        </p:nvSpPr>
        <p:spPr>
          <a:xfrm>
            <a:off x="1638655" y="1712189"/>
            <a:ext cx="7974904"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9600" b="1" err="1">
                <a:ea typeface="Calibri"/>
                <a:cs typeface="Calibri"/>
              </a:rPr>
              <a:t>SchedulEd</a:t>
            </a:r>
            <a:endParaRPr lang="en-US" sz="9600" b="1">
              <a:ea typeface="Calibri"/>
              <a:cs typeface="Calibri"/>
            </a:endParaRPr>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D67E25-2192-C970-4963-0E3FA67F4D08}"/>
              </a:ext>
            </a:extLst>
          </p:cNvPr>
          <p:cNvSpPr>
            <a:spLocks noGrp="1"/>
          </p:cNvSpPr>
          <p:nvPr>
            <p:ph type="title"/>
          </p:nvPr>
        </p:nvSpPr>
        <p:spPr>
          <a:xfrm>
            <a:off x="825909" y="808055"/>
            <a:ext cx="3979205" cy="1453363"/>
          </a:xfrm>
        </p:spPr>
        <p:txBody>
          <a:bodyPr>
            <a:normAutofit/>
          </a:bodyPr>
          <a:lstStyle/>
          <a:p>
            <a:r>
              <a:rPr lang="en-US">
                <a:ea typeface="Calibri Light"/>
                <a:cs typeface="Calibri Light"/>
              </a:rPr>
              <a:t>Persona 2 T</a:t>
            </a:r>
            <a:endParaRPr lang="en-US"/>
          </a:p>
        </p:txBody>
      </p:sp>
      <p:sp>
        <p:nvSpPr>
          <p:cNvPr id="8" name="Content Placeholder 7">
            <a:extLst>
              <a:ext uri="{FF2B5EF4-FFF2-40B4-BE49-F238E27FC236}">
                <a16:creationId xmlns:a16="http://schemas.microsoft.com/office/drawing/2014/main" id="{BF23AD48-2C41-BC23-DEEE-B5F58F970006}"/>
              </a:ext>
            </a:extLst>
          </p:cNvPr>
          <p:cNvSpPr>
            <a:spLocks noGrp="1"/>
          </p:cNvSpPr>
          <p:nvPr>
            <p:ph idx="1"/>
          </p:nvPr>
        </p:nvSpPr>
        <p:spPr>
          <a:xfrm>
            <a:off x="5670512" y="1711087"/>
            <a:ext cx="5791519" cy="4272935"/>
          </a:xfrm>
        </p:spPr>
        <p:txBody>
          <a:bodyPr>
            <a:normAutofit/>
          </a:bodyPr>
          <a:lstStyle/>
          <a:p>
            <a:pPr marL="0" indent="0">
              <a:buNone/>
            </a:pPr>
            <a:r>
              <a:rPr lang="en-US">
                <a:ea typeface="+mn-lt"/>
                <a:cs typeface="+mn-lt"/>
              </a:rPr>
              <a:t>Jake is a 16-year-old high school student juggling multiple tutoring sessions alongside his regular schoolwork and extracurricular activities. He often forgets about scheduled lessons or struggles to find time for rescheduling when conflicts arise. He has a hard time keeping track of assignments and notes from his tutoring sessions, often misplacing important study materials. With automated reminders, he would never miss an appointment, reducing last-minute cancellations and lost study time. A built-in calendar would help him visualize his schedule, ensuring he doesn’t double-book tutoring with other commitments. A session tracking feature would allow him to store lesson notes, assignments, and key takeaways in one place, making it easier to review material when studying.</a:t>
            </a:r>
            <a:endParaRPr lang="en-US"/>
          </a:p>
        </p:txBody>
      </p:sp>
      <p:pic>
        <p:nvPicPr>
          <p:cNvPr id="4" name="Content Placeholder 3" descr="A person holding a file in front of a chalkboard&#10;&#10;AI-generated content may be incorrect.">
            <a:extLst>
              <a:ext uri="{FF2B5EF4-FFF2-40B4-BE49-F238E27FC236}">
                <a16:creationId xmlns:a16="http://schemas.microsoft.com/office/drawing/2014/main" id="{6DD9D5D8-F263-236E-1959-EE98047FFE09}"/>
              </a:ext>
            </a:extLst>
          </p:cNvPr>
          <p:cNvPicPr>
            <a:picLocks noChangeAspect="1"/>
          </p:cNvPicPr>
          <p:nvPr/>
        </p:nvPicPr>
        <p:blipFill>
          <a:blip r:embed="rId3"/>
          <a:stretch>
            <a:fillRect/>
          </a:stretch>
        </p:blipFill>
        <p:spPr>
          <a:xfrm>
            <a:off x="823585" y="2191897"/>
            <a:ext cx="4730343" cy="2470725"/>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
        <p:nvSpPr>
          <p:cNvPr id="5" name="TextBox 4">
            <a:extLst>
              <a:ext uri="{FF2B5EF4-FFF2-40B4-BE49-F238E27FC236}">
                <a16:creationId xmlns:a16="http://schemas.microsoft.com/office/drawing/2014/main" id="{80CB43BF-4579-5E1C-39FE-87B19E9A4F7C}"/>
              </a:ext>
            </a:extLst>
          </p:cNvPr>
          <p:cNvSpPr txBox="1"/>
          <p:nvPr/>
        </p:nvSpPr>
        <p:spPr>
          <a:xfrm>
            <a:off x="825500" y="4762500"/>
            <a:ext cx="4656666"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u="sng">
                <a:ea typeface="Calibri"/>
                <a:cs typeface="Calibri"/>
              </a:rPr>
              <a:t>Jake</a:t>
            </a:r>
            <a:r>
              <a:rPr lang="en-US" sz="2400">
                <a:ea typeface="Calibri"/>
                <a:cs typeface="Calibri"/>
              </a:rPr>
              <a:t> – </a:t>
            </a:r>
            <a:r>
              <a:rPr lang="en-US" sz="2000">
                <a:ea typeface="Calibri"/>
                <a:cs typeface="Calibri"/>
              </a:rPr>
              <a:t>Looking for centralized app for managing tutoring sessions and study material</a:t>
            </a:r>
            <a:endParaRPr lang="en-US" sz="2400">
              <a:ea typeface="Calibri"/>
              <a:cs typeface="Calibri"/>
            </a:endParaRPr>
          </a:p>
        </p:txBody>
      </p:sp>
    </p:spTree>
    <p:extLst>
      <p:ext uri="{BB962C8B-B14F-4D97-AF65-F5344CB8AC3E}">
        <p14:creationId xmlns:p14="http://schemas.microsoft.com/office/powerpoint/2010/main" val="24185825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922FE-81C1-7FB9-4D36-792688CA6D98}"/>
              </a:ext>
            </a:extLst>
          </p:cNvPr>
          <p:cNvSpPr>
            <a:spLocks noGrp="1"/>
          </p:cNvSpPr>
          <p:nvPr>
            <p:ph type="title"/>
          </p:nvPr>
        </p:nvSpPr>
        <p:spPr>
          <a:xfrm>
            <a:off x="825909" y="808055"/>
            <a:ext cx="3979205" cy="1453363"/>
          </a:xfrm>
        </p:spPr>
        <p:txBody>
          <a:bodyPr>
            <a:normAutofit/>
          </a:bodyPr>
          <a:lstStyle/>
          <a:p>
            <a:r>
              <a:rPr lang="en-US">
                <a:ea typeface="Calibri Light"/>
                <a:cs typeface="Calibri Light"/>
              </a:rPr>
              <a:t>Persona 3 T</a:t>
            </a:r>
            <a:endParaRPr lang="en-US"/>
          </a:p>
        </p:txBody>
      </p:sp>
      <p:sp>
        <p:nvSpPr>
          <p:cNvPr id="23" name="Content Placeholder 7">
            <a:extLst>
              <a:ext uri="{FF2B5EF4-FFF2-40B4-BE49-F238E27FC236}">
                <a16:creationId xmlns:a16="http://schemas.microsoft.com/office/drawing/2014/main" id="{F722D9AB-A8A7-9ADC-7E73-8A7CC7A0CABA}"/>
              </a:ext>
            </a:extLst>
          </p:cNvPr>
          <p:cNvSpPr>
            <a:spLocks noGrp="1"/>
          </p:cNvSpPr>
          <p:nvPr>
            <p:ph idx="1"/>
          </p:nvPr>
        </p:nvSpPr>
        <p:spPr>
          <a:xfrm>
            <a:off x="5702262" y="1171337"/>
            <a:ext cx="5865601" cy="4971435"/>
          </a:xfrm>
        </p:spPr>
        <p:txBody>
          <a:bodyPr>
            <a:normAutofit/>
          </a:bodyPr>
          <a:lstStyle/>
          <a:p>
            <a:pPr marL="0" indent="0">
              <a:buNone/>
            </a:pPr>
            <a:r>
              <a:rPr lang="en-US">
                <a:ea typeface="+mn-lt"/>
                <a:cs typeface="+mn-lt"/>
              </a:rPr>
              <a:t>Debra is a busy mother of 3, trying to balance her work schedule while ensuring her 10-year-old daughter stays on top of her tutoring sessions. Debra often finds it challenging to keep track of lesson times, and her daughter's overall progress. In the chaotic life of a parent of multiple children, tutoring schedules sometimes slip through the cracks, leading to missed or forgotten sessions. She also struggles to stay updated on what Emily is working on in her sessions, relying on scattered notes from tutors or brief updates from her daughter. A session log feature would provide insight into Emily’s progress, giving Debra access to lesson notes and assignments so she can stay informed and involved in her child’s learning. A tutor scheduling app would be a game-changer for Debra, allowing her to keep all of Emily’s tutoring information in one place. </a:t>
            </a:r>
            <a:endParaRPr lang="en-US"/>
          </a:p>
        </p:txBody>
      </p:sp>
      <p:pic>
        <p:nvPicPr>
          <p:cNvPr id="4" name="Content Placeholder 3" descr="A person looking at a phone&#10;&#10;AI-generated content may be incorrect.">
            <a:extLst>
              <a:ext uri="{FF2B5EF4-FFF2-40B4-BE49-F238E27FC236}">
                <a16:creationId xmlns:a16="http://schemas.microsoft.com/office/drawing/2014/main" id="{E48FC128-C533-15BB-E850-35E0DAA66CFA}"/>
              </a:ext>
            </a:extLst>
          </p:cNvPr>
          <p:cNvPicPr>
            <a:picLocks noChangeAspect="1"/>
          </p:cNvPicPr>
          <p:nvPr/>
        </p:nvPicPr>
        <p:blipFill>
          <a:blip r:embed="rId3"/>
          <a:stretch>
            <a:fillRect/>
          </a:stretch>
        </p:blipFill>
        <p:spPr>
          <a:xfrm>
            <a:off x="823586" y="2234228"/>
            <a:ext cx="4666843" cy="2587142"/>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
        <p:nvSpPr>
          <p:cNvPr id="5" name="TextBox 4">
            <a:extLst>
              <a:ext uri="{FF2B5EF4-FFF2-40B4-BE49-F238E27FC236}">
                <a16:creationId xmlns:a16="http://schemas.microsoft.com/office/drawing/2014/main" id="{5A91541D-1019-2BCE-2239-F342140707E4}"/>
              </a:ext>
            </a:extLst>
          </p:cNvPr>
          <p:cNvSpPr txBox="1"/>
          <p:nvPr/>
        </p:nvSpPr>
        <p:spPr>
          <a:xfrm>
            <a:off x="825500" y="4974167"/>
            <a:ext cx="4667250"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u="sng">
                <a:ea typeface="Calibri"/>
                <a:cs typeface="Calibri"/>
              </a:rPr>
              <a:t>Debra</a:t>
            </a:r>
            <a:r>
              <a:rPr lang="en-US">
                <a:ea typeface="Calibri"/>
                <a:cs typeface="Calibri"/>
              </a:rPr>
              <a:t> - Keeping track of child's appointments and progress.</a:t>
            </a:r>
          </a:p>
        </p:txBody>
      </p:sp>
    </p:spTree>
    <p:extLst>
      <p:ext uri="{BB962C8B-B14F-4D97-AF65-F5344CB8AC3E}">
        <p14:creationId xmlns:p14="http://schemas.microsoft.com/office/powerpoint/2010/main" val="34476384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D7F831-F074-62E4-2733-D5E48B55C27B}"/>
              </a:ext>
            </a:extLst>
          </p:cNvPr>
          <p:cNvSpPr>
            <a:spLocks noGrp="1"/>
          </p:cNvSpPr>
          <p:nvPr>
            <p:ph type="title"/>
          </p:nvPr>
        </p:nvSpPr>
        <p:spPr/>
        <p:txBody>
          <a:bodyPr>
            <a:normAutofit/>
          </a:bodyPr>
          <a:lstStyle/>
          <a:p>
            <a:pPr algn="ctr"/>
            <a:r>
              <a:rPr lang="en-US" sz="5400" b="1">
                <a:ea typeface="Calibri Light"/>
                <a:cs typeface="Calibri Light"/>
              </a:rPr>
              <a:t>MVP V</a:t>
            </a:r>
          </a:p>
        </p:txBody>
      </p:sp>
      <p:sp>
        <p:nvSpPr>
          <p:cNvPr id="3" name="Content Placeholder 2">
            <a:extLst>
              <a:ext uri="{FF2B5EF4-FFF2-40B4-BE49-F238E27FC236}">
                <a16:creationId xmlns:a16="http://schemas.microsoft.com/office/drawing/2014/main" id="{289B55C4-6199-E026-C4A0-65196DA9E889}"/>
              </a:ext>
            </a:extLst>
          </p:cNvPr>
          <p:cNvSpPr>
            <a:spLocks noGrp="1"/>
          </p:cNvSpPr>
          <p:nvPr>
            <p:ph idx="1"/>
          </p:nvPr>
        </p:nvSpPr>
        <p:spPr/>
        <p:txBody>
          <a:bodyPr/>
          <a:lstStyle/>
          <a:p>
            <a:r>
              <a:rPr lang="en-US" sz="2800">
                <a:ea typeface="Calibri"/>
                <a:cs typeface="Calibri"/>
              </a:rPr>
              <a:t>Accounts/Firebase Integration</a:t>
            </a:r>
          </a:p>
          <a:p>
            <a:pPr>
              <a:buClr>
                <a:srgbClr val="FFFFFF"/>
              </a:buClr>
            </a:pPr>
            <a:r>
              <a:rPr lang="en-US" sz="2800">
                <a:ea typeface="Calibri"/>
                <a:cs typeface="Calibri"/>
              </a:rPr>
              <a:t>Tag based Search System</a:t>
            </a:r>
          </a:p>
          <a:p>
            <a:pPr>
              <a:buClr>
                <a:srgbClr val="FFFFFF"/>
              </a:buClr>
            </a:pPr>
            <a:r>
              <a:rPr lang="en-US" sz="2800">
                <a:ea typeface="Calibri"/>
                <a:cs typeface="Calibri"/>
              </a:rPr>
              <a:t>Schedule/Book Sessions</a:t>
            </a:r>
          </a:p>
          <a:p>
            <a:pPr>
              <a:buClr>
                <a:srgbClr val="FFFFFF"/>
              </a:buClr>
            </a:pPr>
            <a:r>
              <a:rPr lang="en-US" sz="2800">
                <a:ea typeface="Calibri"/>
                <a:cs typeface="Calibri"/>
              </a:rPr>
              <a:t>Google </a:t>
            </a:r>
            <a:r>
              <a:rPr lang="en-US" sz="2800">
                <a:ea typeface="+mn-lt"/>
                <a:cs typeface="+mn-lt"/>
              </a:rPr>
              <a:t>Integration</a:t>
            </a:r>
            <a:endParaRPr lang="en-US" sz="2800">
              <a:ea typeface="Calibri"/>
              <a:cs typeface="Calibri"/>
            </a:endParaRPr>
          </a:p>
        </p:txBody>
      </p:sp>
    </p:spTree>
    <p:extLst>
      <p:ext uri="{BB962C8B-B14F-4D97-AF65-F5344CB8AC3E}">
        <p14:creationId xmlns:p14="http://schemas.microsoft.com/office/powerpoint/2010/main" val="10615837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1F95614D-95BF-D7B6-A5A6-72C22F9B1AB9}"/>
              </a:ext>
            </a:extLst>
          </p:cNvPr>
          <p:cNvGraphicFramePr>
            <a:graphicFrameLocks noGrp="1"/>
          </p:cNvGraphicFramePr>
          <p:nvPr>
            <p:extLst>
              <p:ext uri="{D42A27DB-BD31-4B8C-83A1-F6EECF244321}">
                <p14:modId xmlns:p14="http://schemas.microsoft.com/office/powerpoint/2010/main" val="220544176"/>
              </p:ext>
            </p:extLst>
          </p:nvPr>
        </p:nvGraphicFramePr>
        <p:xfrm>
          <a:off x="521917" y="2588712"/>
          <a:ext cx="5016136" cy="2390373"/>
        </p:xfrm>
        <a:graphic>
          <a:graphicData uri="http://schemas.openxmlformats.org/drawingml/2006/table">
            <a:tbl>
              <a:tblPr firstRow="1" bandRow="1">
                <a:tableStyleId>{9D7B26C5-4107-4FEC-AEDC-1716B250A1EF}</a:tableStyleId>
              </a:tblPr>
              <a:tblGrid>
                <a:gridCol w="2508068">
                  <a:extLst>
                    <a:ext uri="{9D8B030D-6E8A-4147-A177-3AD203B41FA5}">
                      <a16:colId xmlns:a16="http://schemas.microsoft.com/office/drawing/2014/main" val="4282321328"/>
                    </a:ext>
                  </a:extLst>
                </a:gridCol>
                <a:gridCol w="2508068">
                  <a:extLst>
                    <a:ext uri="{9D8B030D-6E8A-4147-A177-3AD203B41FA5}">
                      <a16:colId xmlns:a16="http://schemas.microsoft.com/office/drawing/2014/main" val="2405510393"/>
                    </a:ext>
                  </a:extLst>
                </a:gridCol>
              </a:tblGrid>
              <a:tr h="2390373">
                <a:tc>
                  <a:txBody>
                    <a:bodyPr/>
                    <a:lstStyle/>
                    <a:p>
                      <a:endParaRPr lang="en-US"/>
                    </a:p>
                  </a:txBody>
                  <a:tcPr/>
                </a:tc>
                <a:tc>
                  <a:txBody>
                    <a:bodyPr/>
                    <a:lstStyle/>
                    <a:p>
                      <a:endParaRPr lang="en-US"/>
                    </a:p>
                  </a:txBody>
                  <a:tcPr/>
                </a:tc>
                <a:extLst>
                  <a:ext uri="{0D108BD9-81ED-4DB2-BD59-A6C34878D82A}">
                    <a16:rowId xmlns:a16="http://schemas.microsoft.com/office/drawing/2014/main" val="711165769"/>
                  </a:ext>
                </a:extLst>
              </a:tr>
            </a:tbl>
          </a:graphicData>
        </a:graphic>
      </p:graphicFrame>
      <p:graphicFrame>
        <p:nvGraphicFramePr>
          <p:cNvPr id="11" name="Table 10">
            <a:extLst>
              <a:ext uri="{FF2B5EF4-FFF2-40B4-BE49-F238E27FC236}">
                <a16:creationId xmlns:a16="http://schemas.microsoft.com/office/drawing/2014/main" id="{2727DE0A-A4CB-9B59-107D-9379189EBBA5}"/>
              </a:ext>
            </a:extLst>
          </p:cNvPr>
          <p:cNvGraphicFramePr>
            <a:graphicFrameLocks noGrp="1"/>
          </p:cNvGraphicFramePr>
          <p:nvPr>
            <p:extLst>
              <p:ext uri="{D42A27DB-BD31-4B8C-83A1-F6EECF244321}">
                <p14:modId xmlns:p14="http://schemas.microsoft.com/office/powerpoint/2010/main" val="1174410144"/>
              </p:ext>
            </p:extLst>
          </p:nvPr>
        </p:nvGraphicFramePr>
        <p:xfrm>
          <a:off x="5949862" y="2609588"/>
          <a:ext cx="4953504" cy="2307043"/>
        </p:xfrm>
        <a:graphic>
          <a:graphicData uri="http://schemas.openxmlformats.org/drawingml/2006/table">
            <a:tbl>
              <a:tblPr firstRow="1" bandRow="1">
                <a:tableStyleId>{9D7B26C5-4107-4FEC-AEDC-1716B250A1EF}</a:tableStyleId>
              </a:tblPr>
              <a:tblGrid>
                <a:gridCol w="2476752">
                  <a:extLst>
                    <a:ext uri="{9D8B030D-6E8A-4147-A177-3AD203B41FA5}">
                      <a16:colId xmlns:a16="http://schemas.microsoft.com/office/drawing/2014/main" val="4282321328"/>
                    </a:ext>
                  </a:extLst>
                </a:gridCol>
                <a:gridCol w="2476752">
                  <a:extLst>
                    <a:ext uri="{9D8B030D-6E8A-4147-A177-3AD203B41FA5}">
                      <a16:colId xmlns:a16="http://schemas.microsoft.com/office/drawing/2014/main" val="2405510393"/>
                    </a:ext>
                  </a:extLst>
                </a:gridCol>
              </a:tblGrid>
              <a:tr h="2307043">
                <a:tc>
                  <a:txBody>
                    <a:bodyPr/>
                    <a:lstStyle/>
                    <a:p>
                      <a:endParaRPr lang="en-US"/>
                    </a:p>
                  </a:txBody>
                  <a:tcPr/>
                </a:tc>
                <a:tc>
                  <a:txBody>
                    <a:bodyPr/>
                    <a:lstStyle/>
                    <a:p>
                      <a:endParaRPr lang="en-US"/>
                    </a:p>
                  </a:txBody>
                  <a:tcPr/>
                </a:tc>
                <a:extLst>
                  <a:ext uri="{0D108BD9-81ED-4DB2-BD59-A6C34878D82A}">
                    <a16:rowId xmlns:a16="http://schemas.microsoft.com/office/drawing/2014/main" val="711165769"/>
                  </a:ext>
                </a:extLst>
              </a:tr>
            </a:tbl>
          </a:graphicData>
        </a:graphic>
      </p:graphicFrame>
      <p:sp>
        <p:nvSpPr>
          <p:cNvPr id="2" name="Title 1">
            <a:extLst>
              <a:ext uri="{FF2B5EF4-FFF2-40B4-BE49-F238E27FC236}">
                <a16:creationId xmlns:a16="http://schemas.microsoft.com/office/drawing/2014/main" id="{27262538-885B-DF9D-4997-8D0100894309}"/>
              </a:ext>
            </a:extLst>
          </p:cNvPr>
          <p:cNvSpPr>
            <a:spLocks noGrp="1"/>
          </p:cNvSpPr>
          <p:nvPr>
            <p:ph type="title"/>
          </p:nvPr>
        </p:nvSpPr>
        <p:spPr>
          <a:xfrm>
            <a:off x="763279" y="453151"/>
            <a:ext cx="10440547" cy="1505554"/>
          </a:xfrm>
        </p:spPr>
        <p:txBody>
          <a:bodyPr>
            <a:normAutofit/>
          </a:bodyPr>
          <a:lstStyle/>
          <a:p>
            <a:pPr algn="ctr"/>
            <a:r>
              <a:rPr lang="en-US" dirty="0">
                <a:latin typeface="Verdana Pro"/>
                <a:ea typeface="Calibri Light"/>
                <a:cs typeface="Calibri Light"/>
              </a:rPr>
              <a:t>Technology</a:t>
            </a:r>
            <a:r>
              <a:rPr lang="en-US">
                <a:latin typeface="Verdana Pro"/>
                <a:ea typeface="Calibri Light"/>
                <a:cs typeface="Calibri Light"/>
              </a:rPr>
              <a:t> M</a:t>
            </a:r>
            <a:endParaRPr lang="en-US" dirty="0">
              <a:latin typeface="Verdana Pro"/>
              <a:ea typeface="Calibri Light"/>
              <a:cs typeface="Calibri Light"/>
            </a:endParaRPr>
          </a:p>
        </p:txBody>
      </p:sp>
      <p:pic>
        <p:nvPicPr>
          <p:cNvPr id="5" name="Content Placeholder 4">
            <a:extLst>
              <a:ext uri="{FF2B5EF4-FFF2-40B4-BE49-F238E27FC236}">
                <a16:creationId xmlns:a16="http://schemas.microsoft.com/office/drawing/2014/main" id="{B78054FB-6D81-F11D-BB0F-FEE7011AA21A}"/>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8776702" y="2771088"/>
            <a:ext cx="1932973" cy="1990845"/>
          </a:xfrm>
        </p:spPr>
      </p:pic>
      <p:sp>
        <p:nvSpPr>
          <p:cNvPr id="6" name="TextBox 5">
            <a:extLst>
              <a:ext uri="{FF2B5EF4-FFF2-40B4-BE49-F238E27FC236}">
                <a16:creationId xmlns:a16="http://schemas.microsoft.com/office/drawing/2014/main" id="{9B77BAD0-CDEC-3194-B3D3-B3ACEB1751A7}"/>
              </a:ext>
            </a:extLst>
          </p:cNvPr>
          <p:cNvSpPr txBox="1"/>
          <p:nvPr/>
        </p:nvSpPr>
        <p:spPr>
          <a:xfrm>
            <a:off x="1687974" y="1867375"/>
            <a:ext cx="2729696" cy="584775"/>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3200">
                <a:latin typeface="Verdana Pro"/>
                <a:ea typeface="Calibri"/>
                <a:cs typeface="Calibri"/>
              </a:rPr>
              <a:t>Frontend</a:t>
            </a:r>
          </a:p>
        </p:txBody>
      </p:sp>
      <p:sp>
        <p:nvSpPr>
          <p:cNvPr id="7" name="TextBox 6">
            <a:extLst>
              <a:ext uri="{FF2B5EF4-FFF2-40B4-BE49-F238E27FC236}">
                <a16:creationId xmlns:a16="http://schemas.microsoft.com/office/drawing/2014/main" id="{37AACA79-A0FF-F2EA-4147-112E476B13D6}"/>
              </a:ext>
            </a:extLst>
          </p:cNvPr>
          <p:cNvSpPr txBox="1"/>
          <p:nvPr/>
        </p:nvSpPr>
        <p:spPr>
          <a:xfrm>
            <a:off x="7041754" y="1863394"/>
            <a:ext cx="2507848" cy="584775"/>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3200">
                <a:latin typeface="Verdana Pro"/>
                <a:ea typeface="Calibri"/>
                <a:cs typeface="Calibri"/>
              </a:rPr>
              <a:t>Backend</a:t>
            </a:r>
          </a:p>
        </p:txBody>
      </p:sp>
      <p:pic>
        <p:nvPicPr>
          <p:cNvPr id="9" name="Graphic 8">
            <a:extLst>
              <a:ext uri="{FF2B5EF4-FFF2-40B4-BE49-F238E27FC236}">
                <a16:creationId xmlns:a16="http://schemas.microsoft.com/office/drawing/2014/main" id="{4FFA1DE8-E4C7-15C8-2755-E0C94E49E99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086176" y="2721006"/>
            <a:ext cx="2048718" cy="2048718"/>
          </a:xfrm>
          <a:prstGeom prst="rect">
            <a:avLst/>
          </a:prstGeom>
        </p:spPr>
      </p:pic>
      <p:pic>
        <p:nvPicPr>
          <p:cNvPr id="3" name="Graphic 2">
            <a:extLst>
              <a:ext uri="{FF2B5EF4-FFF2-40B4-BE49-F238E27FC236}">
                <a16:creationId xmlns:a16="http://schemas.microsoft.com/office/drawing/2014/main" id="{92ED64F2-AC3E-1793-2B52-32DEB72B4E9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10017" y="2662825"/>
            <a:ext cx="2106460" cy="2169090"/>
          </a:xfrm>
          <a:prstGeom prst="rect">
            <a:avLst/>
          </a:prstGeom>
        </p:spPr>
      </p:pic>
      <p:pic>
        <p:nvPicPr>
          <p:cNvPr id="10" name="Picture 9" descr="A black and white logo&#10;&#10;AI-generated content may be incorrect.">
            <a:extLst>
              <a:ext uri="{FF2B5EF4-FFF2-40B4-BE49-F238E27FC236}">
                <a16:creationId xmlns:a16="http://schemas.microsoft.com/office/drawing/2014/main" id="{0C63D52C-BB99-FEB7-9D5A-589FDB2C793B}"/>
              </a:ext>
            </a:extLst>
          </p:cNvPr>
          <p:cNvPicPr>
            <a:picLocks noChangeAspect="1"/>
          </p:cNvPicPr>
          <p:nvPr/>
        </p:nvPicPr>
        <p:blipFill>
          <a:blip r:embed="rId9"/>
          <a:stretch>
            <a:fillRect/>
          </a:stretch>
        </p:blipFill>
        <p:spPr>
          <a:xfrm>
            <a:off x="3025897" y="2817691"/>
            <a:ext cx="2466975" cy="1847850"/>
          </a:xfrm>
          <a:prstGeom prst="rect">
            <a:avLst/>
          </a:prstGeom>
        </p:spPr>
      </p:pic>
    </p:spTree>
    <p:extLst>
      <p:ext uri="{BB962C8B-B14F-4D97-AF65-F5344CB8AC3E}">
        <p14:creationId xmlns:p14="http://schemas.microsoft.com/office/powerpoint/2010/main" val="28388090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D92061-A608-9484-187C-E81945006032}"/>
              </a:ext>
            </a:extLst>
          </p:cNvPr>
          <p:cNvSpPr>
            <a:spLocks noGrp="1"/>
          </p:cNvSpPr>
          <p:nvPr>
            <p:ph type="title"/>
          </p:nvPr>
        </p:nvSpPr>
        <p:spPr/>
        <p:txBody>
          <a:bodyPr>
            <a:normAutofit/>
          </a:bodyPr>
          <a:lstStyle/>
          <a:p>
            <a:pPr algn="ctr"/>
            <a:r>
              <a:rPr lang="en-US" sz="4400" dirty="0">
                <a:latin typeface="Verdana Pro"/>
                <a:ea typeface="Calibri Light"/>
                <a:cs typeface="Calibri Light"/>
              </a:rPr>
              <a:t>Algorithm</a:t>
            </a:r>
            <a:r>
              <a:rPr lang="en-US" sz="4400">
                <a:latin typeface="Verdana Pro"/>
                <a:ea typeface="Calibri Light"/>
                <a:cs typeface="Calibri Light"/>
              </a:rPr>
              <a:t> M</a:t>
            </a:r>
            <a:endParaRPr lang="en-US" sz="4400" dirty="0" err="1">
              <a:latin typeface="Verdana Pro"/>
              <a:ea typeface="Calibri Light" panose="020F0302020204030204"/>
              <a:cs typeface="Calibri Light" panose="020F0302020204030204"/>
            </a:endParaRPr>
          </a:p>
        </p:txBody>
      </p:sp>
      <p:sp>
        <p:nvSpPr>
          <p:cNvPr id="3" name="Content Placeholder 2">
            <a:extLst>
              <a:ext uri="{FF2B5EF4-FFF2-40B4-BE49-F238E27FC236}">
                <a16:creationId xmlns:a16="http://schemas.microsoft.com/office/drawing/2014/main" id="{158D2773-0B81-AF46-43F7-5533D4A94684}"/>
              </a:ext>
            </a:extLst>
          </p:cNvPr>
          <p:cNvSpPr>
            <a:spLocks noGrp="1"/>
          </p:cNvSpPr>
          <p:nvPr>
            <p:ph idx="1"/>
          </p:nvPr>
        </p:nvSpPr>
        <p:spPr/>
        <p:txBody>
          <a:bodyPr/>
          <a:lstStyle/>
          <a:p>
            <a:pPr>
              <a:buClr>
                <a:srgbClr val="FFFFFF"/>
              </a:buClr>
            </a:pPr>
            <a:r>
              <a:rPr lang="en-US" sz="2800">
                <a:ea typeface="+mn-lt"/>
                <a:cs typeface="+mn-lt"/>
              </a:rPr>
              <a:t>Machine Learning Models (Advanced Matching)</a:t>
            </a:r>
          </a:p>
          <a:p>
            <a:pPr lvl="1">
              <a:buClr>
                <a:srgbClr val="FFFFFF"/>
              </a:buClr>
              <a:buFont typeface="Courier New"/>
              <a:buChar char="o"/>
            </a:pPr>
            <a:r>
              <a:rPr lang="en-US" sz="2600">
                <a:ea typeface="+mn-lt"/>
                <a:cs typeface="+mn-lt"/>
              </a:rPr>
              <a:t>A decision tree predicts the best tutor for a student based on their learning style, subject, and past interactions.</a:t>
            </a:r>
            <a:endParaRPr lang="en-US" sz="2600">
              <a:latin typeface="Calibri"/>
              <a:ea typeface="Calibri" panose="020F0502020204030204"/>
              <a:cs typeface="Calibri" panose="020F0502020204030204"/>
            </a:endParaRPr>
          </a:p>
          <a:p>
            <a:pPr>
              <a:buClr>
                <a:srgbClr val="FFFFFF"/>
              </a:buClr>
            </a:pPr>
            <a:r>
              <a:rPr lang="en-US" sz="2800">
                <a:ea typeface="+mn-lt"/>
                <a:cs typeface="+mn-lt"/>
              </a:rPr>
              <a:t>Content-Based Filtering</a:t>
            </a:r>
          </a:p>
          <a:p>
            <a:pPr lvl="1">
              <a:buClr>
                <a:srgbClr val="FFFFFF"/>
              </a:buClr>
              <a:buFont typeface="Courier New"/>
              <a:buChar char="o"/>
            </a:pPr>
            <a:r>
              <a:rPr lang="en-US" sz="2600">
                <a:ea typeface="+mn-lt"/>
                <a:cs typeface="+mn-lt"/>
              </a:rPr>
              <a:t>If a tutor has a history of working well with middle school students in "Science," they will be recommended to students within that range.</a:t>
            </a:r>
            <a:endParaRPr lang="en-US" sz="2600">
              <a:latin typeface="Calibri"/>
              <a:ea typeface="Calibri" panose="020F0502020204030204"/>
              <a:cs typeface="Calibri" panose="020F0502020204030204"/>
            </a:endParaRPr>
          </a:p>
          <a:p>
            <a:pPr lvl="1">
              <a:buClr>
                <a:srgbClr val="FFFFFF"/>
              </a:buClr>
              <a:buFont typeface="Courier New"/>
              <a:buChar char="o"/>
            </a:pPr>
            <a:endParaRPr lang="en-US" sz="2600">
              <a:latin typeface="Calibri"/>
              <a:ea typeface="Calibri" panose="020F0502020204030204"/>
              <a:cs typeface="Calibri" panose="020F0502020204030204"/>
            </a:endParaRPr>
          </a:p>
        </p:txBody>
      </p:sp>
    </p:spTree>
    <p:extLst>
      <p:ext uri="{BB962C8B-B14F-4D97-AF65-F5344CB8AC3E}">
        <p14:creationId xmlns:p14="http://schemas.microsoft.com/office/powerpoint/2010/main" val="25118003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99" name="Picture 98">
            <a:extLst>
              <a:ext uri="{FF2B5EF4-FFF2-40B4-BE49-F238E27FC236}">
                <a16:creationId xmlns:a16="http://schemas.microsoft.com/office/drawing/2014/main" id="{6AF6706C-CF07-43A1-BCC4-CBA5D33820D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E408D1D1-A730-4F4B-23BF-3367000983A1}"/>
              </a:ext>
            </a:extLst>
          </p:cNvPr>
          <p:cNvSpPr>
            <a:spLocks noGrp="1"/>
          </p:cNvSpPr>
          <p:nvPr>
            <p:ph type="title" idx="4294967295"/>
          </p:nvPr>
        </p:nvSpPr>
        <p:spPr>
          <a:xfrm>
            <a:off x="-552290" y="1623836"/>
            <a:ext cx="4484878" cy="2949465"/>
          </a:xfrm>
        </p:spPr>
        <p:txBody>
          <a:bodyPr vert="horz" lIns="91440" tIns="45720" rIns="91440" bIns="45720" rtlCol="0" anchor="b">
            <a:normAutofit/>
          </a:bodyPr>
          <a:lstStyle/>
          <a:p>
            <a:pPr algn="r"/>
            <a:r>
              <a:rPr lang="en-US" sz="4800"/>
              <a:t>Architecture Diagram J </a:t>
            </a:r>
          </a:p>
        </p:txBody>
      </p:sp>
      <p:pic>
        <p:nvPicPr>
          <p:cNvPr id="4" name="Content Placeholder 3" descr="A screenshot of a computer&#10;&#10;AI-generated content may be incorrect.">
            <a:extLst>
              <a:ext uri="{FF2B5EF4-FFF2-40B4-BE49-F238E27FC236}">
                <a16:creationId xmlns:a16="http://schemas.microsoft.com/office/drawing/2014/main" id="{0E1DF970-5509-9EFD-2C60-965E6E07E64B}"/>
              </a:ext>
            </a:extLst>
          </p:cNvPr>
          <p:cNvPicPr>
            <a:picLocks noChangeAspect="1"/>
          </p:cNvPicPr>
          <p:nvPr/>
        </p:nvPicPr>
        <p:blipFill>
          <a:blip r:embed="rId4"/>
          <a:srcRect l="24382" t="-248" r="1182"/>
          <a:stretch/>
        </p:blipFill>
        <p:spPr>
          <a:xfrm>
            <a:off x="3931284" y="1015077"/>
            <a:ext cx="8097895" cy="4823478"/>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28776985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91C107-28AE-3DBC-401B-18D3B8EA3A42}"/>
              </a:ext>
            </a:extLst>
          </p:cNvPr>
          <p:cNvSpPr>
            <a:spLocks noGrp="1"/>
          </p:cNvSpPr>
          <p:nvPr>
            <p:ph type="title"/>
          </p:nvPr>
        </p:nvSpPr>
        <p:spPr>
          <a:xfrm>
            <a:off x="7865806" y="643463"/>
            <a:ext cx="3706762" cy="1608124"/>
          </a:xfrm>
        </p:spPr>
        <p:txBody>
          <a:bodyPr>
            <a:normAutofit/>
          </a:bodyPr>
          <a:lstStyle/>
          <a:p>
            <a:pPr>
              <a:lnSpc>
                <a:spcPct val="90000"/>
              </a:lnSpc>
            </a:pPr>
            <a:r>
              <a:rPr lang="en-US">
                <a:ea typeface="Calibri Light"/>
                <a:cs typeface="Calibri Light"/>
              </a:rPr>
              <a:t>Context Diagram J</a:t>
            </a:r>
          </a:p>
        </p:txBody>
      </p:sp>
      <p:pic>
        <p:nvPicPr>
          <p:cNvPr id="4" name="Content Placeholder 3" descr="A diagram of a program&#10;&#10;AI-generated content may be incorrect.">
            <a:extLst>
              <a:ext uri="{FF2B5EF4-FFF2-40B4-BE49-F238E27FC236}">
                <a16:creationId xmlns:a16="http://schemas.microsoft.com/office/drawing/2014/main" id="{E3489AFE-2767-DB87-CC78-6442DB679E31}"/>
              </a:ext>
            </a:extLst>
          </p:cNvPr>
          <p:cNvPicPr>
            <a:picLocks noChangeAspect="1"/>
          </p:cNvPicPr>
          <p:nvPr/>
        </p:nvPicPr>
        <p:blipFill>
          <a:blip r:embed="rId3"/>
          <a:stretch>
            <a:fillRect/>
          </a:stretch>
        </p:blipFill>
        <p:spPr>
          <a:xfrm>
            <a:off x="643464" y="1321166"/>
            <a:ext cx="6897878" cy="4224950"/>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7595804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F6CF09-BC73-46D0-2869-992E9845FD98}"/>
              </a:ext>
            </a:extLst>
          </p:cNvPr>
          <p:cNvSpPr>
            <a:spLocks noGrp="1"/>
          </p:cNvSpPr>
          <p:nvPr>
            <p:ph type="title"/>
          </p:nvPr>
        </p:nvSpPr>
        <p:spPr/>
        <p:txBody>
          <a:bodyPr/>
          <a:lstStyle/>
          <a:p>
            <a:r>
              <a:rPr lang="en-US" dirty="0">
                <a:ea typeface="Calibri Light"/>
                <a:cs typeface="Calibri Light"/>
              </a:rPr>
              <a:t>ER Diagram</a:t>
            </a:r>
            <a:r>
              <a:rPr lang="en-US">
                <a:ea typeface="Calibri Light"/>
                <a:cs typeface="Calibri Light"/>
              </a:rPr>
              <a:t> V</a:t>
            </a:r>
            <a:endParaRPr lang="en-US" dirty="0"/>
          </a:p>
        </p:txBody>
      </p:sp>
      <p:pic>
        <p:nvPicPr>
          <p:cNvPr id="4" name="Content Placeholder 3" descr="A screenshot of a computer&#10;&#10;AI-generated content may be incorrect.">
            <a:extLst>
              <a:ext uri="{FF2B5EF4-FFF2-40B4-BE49-F238E27FC236}">
                <a16:creationId xmlns:a16="http://schemas.microsoft.com/office/drawing/2014/main" id="{62130C44-0EAE-40D4-4117-0F585AF31FAF}"/>
              </a:ext>
            </a:extLst>
          </p:cNvPr>
          <p:cNvPicPr>
            <a:picLocks noGrp="1" noChangeAspect="1"/>
          </p:cNvPicPr>
          <p:nvPr>
            <p:ph idx="1"/>
          </p:nvPr>
        </p:nvPicPr>
        <p:blipFill>
          <a:blip r:embed="rId2"/>
          <a:stretch>
            <a:fillRect/>
          </a:stretch>
        </p:blipFill>
        <p:spPr>
          <a:xfrm>
            <a:off x="1278911" y="2070180"/>
            <a:ext cx="8945204" cy="3864793"/>
          </a:xfrm>
        </p:spPr>
      </p:pic>
    </p:spTree>
    <p:extLst>
      <p:ext uri="{BB962C8B-B14F-4D97-AF65-F5344CB8AC3E}">
        <p14:creationId xmlns:p14="http://schemas.microsoft.com/office/powerpoint/2010/main" val="42327233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9079E0-6866-A496-CDB5-1921FC8384C1}"/>
              </a:ext>
            </a:extLst>
          </p:cNvPr>
          <p:cNvSpPr>
            <a:spLocks noGrp="1"/>
          </p:cNvSpPr>
          <p:nvPr>
            <p:ph type="title"/>
          </p:nvPr>
        </p:nvSpPr>
        <p:spPr>
          <a:xfrm>
            <a:off x="402997" y="1028962"/>
            <a:ext cx="3771899" cy="1651000"/>
          </a:xfrm>
        </p:spPr>
        <p:txBody>
          <a:bodyPr anchor="b">
            <a:normAutofit/>
          </a:bodyPr>
          <a:lstStyle/>
          <a:p>
            <a:r>
              <a:rPr lang="en-US" sz="2400" dirty="0">
                <a:ea typeface="Calibri Light"/>
                <a:cs typeface="Calibri Light"/>
              </a:rPr>
              <a:t>Sequence Diagram</a:t>
            </a:r>
            <a:r>
              <a:rPr lang="en-US" sz="2400">
                <a:ea typeface="Calibri Light"/>
                <a:cs typeface="Calibri Light"/>
              </a:rPr>
              <a:t> T</a:t>
            </a:r>
            <a:endParaRPr lang="en-US" sz="2400" dirty="0"/>
          </a:p>
        </p:txBody>
      </p:sp>
      <p:pic>
        <p:nvPicPr>
          <p:cNvPr id="4" name="Content Placeholder 3" descr="A diagram of a program&#10;&#10;AI-generated content may be incorrect.">
            <a:extLst>
              <a:ext uri="{FF2B5EF4-FFF2-40B4-BE49-F238E27FC236}">
                <a16:creationId xmlns:a16="http://schemas.microsoft.com/office/drawing/2014/main" id="{DC9DCB0E-1C37-D974-C6CD-B1D5B576D3A5}"/>
              </a:ext>
            </a:extLst>
          </p:cNvPr>
          <p:cNvPicPr>
            <a:picLocks noChangeAspect="1"/>
          </p:cNvPicPr>
          <p:nvPr/>
        </p:nvPicPr>
        <p:blipFill>
          <a:blip r:embed="rId3"/>
          <a:stretch>
            <a:fillRect/>
          </a:stretch>
        </p:blipFill>
        <p:spPr>
          <a:xfrm>
            <a:off x="4340552" y="304708"/>
            <a:ext cx="7706873" cy="6251759"/>
          </a:xfrm>
          <a:prstGeom prst="roundRect">
            <a:avLst>
              <a:gd name="adj" fmla="val 4380"/>
            </a:avLst>
          </a:prstGeom>
          <a:ln w="50800" cap="sq" cmpd="dbl">
            <a:solidFill>
              <a:schemeClr val="bg1"/>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36878048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670E7B-280F-7A7F-77EE-D7FD507DA171}"/>
              </a:ext>
            </a:extLst>
          </p:cNvPr>
          <p:cNvSpPr>
            <a:spLocks noGrp="1"/>
          </p:cNvSpPr>
          <p:nvPr>
            <p:ph type="title"/>
          </p:nvPr>
        </p:nvSpPr>
        <p:spPr>
          <a:xfrm>
            <a:off x="685801" y="597685"/>
            <a:ext cx="3771899" cy="661186"/>
          </a:xfrm>
        </p:spPr>
        <p:txBody>
          <a:bodyPr anchor="b">
            <a:normAutofit/>
          </a:bodyPr>
          <a:lstStyle/>
          <a:p>
            <a:r>
              <a:rPr lang="en-US" sz="2400" dirty="0">
                <a:ea typeface="Calibri Light"/>
                <a:cs typeface="Calibri Light"/>
              </a:rPr>
              <a:t>State Diagram</a:t>
            </a:r>
            <a:r>
              <a:rPr lang="en-US" sz="2400">
                <a:ea typeface="Calibri Light"/>
                <a:cs typeface="Calibri Light"/>
              </a:rPr>
              <a:t> T</a:t>
            </a:r>
            <a:endParaRPr lang="en-US" sz="2400" dirty="0"/>
          </a:p>
        </p:txBody>
      </p:sp>
      <p:pic>
        <p:nvPicPr>
          <p:cNvPr id="4" name="Content Placeholder 3" descr="A diagram of a chat&#10;&#10;AI-generated content may be incorrect.">
            <a:extLst>
              <a:ext uri="{FF2B5EF4-FFF2-40B4-BE49-F238E27FC236}">
                <a16:creationId xmlns:a16="http://schemas.microsoft.com/office/drawing/2014/main" id="{F3019087-3888-3912-D5AC-04600F2BED95}"/>
              </a:ext>
            </a:extLst>
          </p:cNvPr>
          <p:cNvPicPr>
            <a:picLocks noChangeAspect="1"/>
          </p:cNvPicPr>
          <p:nvPr/>
        </p:nvPicPr>
        <p:blipFill>
          <a:blip r:embed="rId3"/>
          <a:stretch>
            <a:fillRect/>
          </a:stretch>
        </p:blipFill>
        <p:spPr>
          <a:xfrm>
            <a:off x="447774" y="1709914"/>
            <a:ext cx="11297698" cy="4852915"/>
          </a:xfrm>
          <a:prstGeom prst="roundRect">
            <a:avLst>
              <a:gd name="adj" fmla="val 4380"/>
            </a:avLst>
          </a:prstGeom>
          <a:ln w="50800" cap="sq" cmpd="dbl">
            <a:solidFill>
              <a:schemeClr val="bg1"/>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14105661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0E53EDA-3B94-4F6B-9E86-D3BB9EBB96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8A0646C-DE34-BBDC-3EA8-49A78C583214}"/>
              </a:ext>
            </a:extLst>
          </p:cNvPr>
          <p:cNvSpPr>
            <a:spLocks noGrp="1"/>
          </p:cNvSpPr>
          <p:nvPr>
            <p:ph type="title"/>
          </p:nvPr>
        </p:nvSpPr>
        <p:spPr>
          <a:xfrm>
            <a:off x="685799" y="1150076"/>
            <a:ext cx="3659389" cy="4557849"/>
          </a:xfrm>
        </p:spPr>
        <p:txBody>
          <a:bodyPr>
            <a:normAutofit/>
          </a:bodyPr>
          <a:lstStyle/>
          <a:p>
            <a:pPr algn="r"/>
            <a:r>
              <a:rPr lang="en-US">
                <a:ea typeface="Calibri Light"/>
                <a:cs typeface="Calibri Light"/>
              </a:rPr>
              <a:t>Agenda </a:t>
            </a:r>
            <a:br>
              <a:rPr lang="en-US">
                <a:ea typeface="Calibri Light"/>
                <a:cs typeface="Calibri Light"/>
              </a:rPr>
            </a:br>
            <a:r>
              <a:rPr lang="en-US">
                <a:ea typeface="Calibri Light"/>
                <a:cs typeface="Calibri Light"/>
              </a:rPr>
              <a:t>T</a:t>
            </a:r>
            <a:endParaRPr lang="en-US"/>
          </a:p>
        </p:txBody>
      </p:sp>
      <p:cxnSp>
        <p:nvCxnSpPr>
          <p:cNvPr id="10" name="Straight Connector 9">
            <a:extLst>
              <a:ext uri="{FF2B5EF4-FFF2-40B4-BE49-F238E27FC236}">
                <a16:creationId xmlns:a16="http://schemas.microsoft.com/office/drawing/2014/main" id="{30EFD79F-7790-479B-B7DB-BD0D8C101DD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66923" y="1668780"/>
            <a:ext cx="0" cy="352044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DCF898C9-1335-3F74-9079-B70AEA4CEDA6}"/>
              </a:ext>
            </a:extLst>
          </p:cNvPr>
          <p:cNvSpPr>
            <a:spLocks noGrp="1"/>
          </p:cNvSpPr>
          <p:nvPr>
            <p:ph idx="1"/>
          </p:nvPr>
        </p:nvSpPr>
        <p:spPr>
          <a:xfrm>
            <a:off x="4854187" y="1665547"/>
            <a:ext cx="6517543" cy="4557849"/>
          </a:xfrm>
        </p:spPr>
        <p:txBody>
          <a:bodyPr vert="horz" lIns="91440" tIns="45720" rIns="91440" bIns="45720" rtlCol="0" anchor="ctr">
            <a:noAutofit/>
          </a:bodyPr>
          <a:lstStyle/>
          <a:p>
            <a:pPr marL="342900" indent="-342900">
              <a:lnSpc>
                <a:spcPct val="90000"/>
              </a:lnSpc>
              <a:buAutoNum type="arabicPeriod"/>
            </a:pPr>
            <a:endParaRPr lang="en-US" sz="1700">
              <a:ea typeface="Calibri" panose="020F0502020204030204"/>
              <a:cs typeface="Calibri" panose="020F0502020204030204"/>
            </a:endParaRPr>
          </a:p>
          <a:p>
            <a:pPr marL="342900" indent="-342900">
              <a:lnSpc>
                <a:spcPct val="90000"/>
              </a:lnSpc>
              <a:buClr>
                <a:srgbClr val="FFFFFF"/>
              </a:buClr>
              <a:buAutoNum type="arabicPeriod"/>
            </a:pPr>
            <a:endParaRPr lang="en-US" sz="1700">
              <a:ea typeface="Calibri" panose="020F0502020204030204"/>
              <a:cs typeface="Calibri" panose="020F0502020204030204"/>
            </a:endParaRPr>
          </a:p>
          <a:p>
            <a:pPr marL="342900" indent="-342900">
              <a:lnSpc>
                <a:spcPct val="90000"/>
              </a:lnSpc>
              <a:buClr>
                <a:srgbClr val="FFFFFF"/>
              </a:buClr>
              <a:buAutoNum type="arabicPeriod"/>
            </a:pPr>
            <a:r>
              <a:rPr lang="en-US" sz="1600">
                <a:ea typeface="Calibri" panose="020F0502020204030204"/>
                <a:cs typeface="Calibri" panose="020F0502020204030204"/>
              </a:rPr>
              <a:t>Team Member Roles and Responsibilities</a:t>
            </a:r>
          </a:p>
          <a:p>
            <a:pPr marL="342900" indent="-342900">
              <a:lnSpc>
                <a:spcPct val="90000"/>
              </a:lnSpc>
              <a:buClr>
                <a:srgbClr val="FFFFFF"/>
              </a:buClr>
              <a:buAutoNum type="arabicPeriod"/>
            </a:pPr>
            <a:r>
              <a:rPr lang="en-US" sz="1600">
                <a:ea typeface="Calibri" panose="020F0502020204030204"/>
                <a:cs typeface="Calibri" panose="020F0502020204030204"/>
              </a:rPr>
              <a:t>Improvements </a:t>
            </a:r>
          </a:p>
          <a:p>
            <a:pPr marL="342900" indent="-342900">
              <a:lnSpc>
                <a:spcPct val="90000"/>
              </a:lnSpc>
              <a:buClr>
                <a:srgbClr val="FFFFFF"/>
              </a:buClr>
              <a:buAutoNum type="arabicPeriod"/>
            </a:pPr>
            <a:r>
              <a:rPr lang="en-US" sz="1600">
                <a:ea typeface="Calibri" panose="020F0502020204030204"/>
                <a:cs typeface="Calibri" panose="020F0502020204030204"/>
              </a:rPr>
              <a:t>Project Description</a:t>
            </a:r>
          </a:p>
          <a:p>
            <a:pPr marL="342900" indent="-342900">
              <a:lnSpc>
                <a:spcPct val="90000"/>
              </a:lnSpc>
              <a:buClr>
                <a:srgbClr val="FFFFFF"/>
              </a:buClr>
              <a:buAutoNum type="arabicPeriod"/>
            </a:pPr>
            <a:r>
              <a:rPr lang="en-US" sz="1600">
                <a:ea typeface="Calibri" panose="020F0502020204030204"/>
                <a:cs typeface="Calibri" panose="020F0502020204030204"/>
              </a:rPr>
              <a:t>Team Working Agreement</a:t>
            </a:r>
          </a:p>
          <a:p>
            <a:pPr marL="342900" indent="-342900">
              <a:lnSpc>
                <a:spcPct val="90000"/>
              </a:lnSpc>
              <a:buClr>
                <a:srgbClr val="FFFFFF"/>
              </a:buClr>
              <a:buAutoNum type="arabicPeriod"/>
            </a:pPr>
            <a:r>
              <a:rPr lang="en-US" sz="1600">
                <a:ea typeface="Calibri" panose="020F0502020204030204"/>
                <a:cs typeface="Calibri" panose="020F0502020204030204"/>
              </a:rPr>
              <a:t>Schedule</a:t>
            </a:r>
          </a:p>
          <a:p>
            <a:pPr marL="342900" indent="-342900">
              <a:lnSpc>
                <a:spcPct val="90000"/>
              </a:lnSpc>
              <a:buClr>
                <a:srgbClr val="FFFFFF"/>
              </a:buClr>
              <a:buAutoNum type="arabicPeriod"/>
            </a:pPr>
            <a:r>
              <a:rPr lang="en-US" sz="1600">
                <a:ea typeface="Calibri" panose="020F0502020204030204"/>
                <a:cs typeface="Calibri" panose="020F0502020204030204"/>
              </a:rPr>
              <a:t>Personas</a:t>
            </a:r>
          </a:p>
          <a:p>
            <a:pPr marL="342900" indent="-342900">
              <a:lnSpc>
                <a:spcPct val="90000"/>
              </a:lnSpc>
              <a:buClr>
                <a:srgbClr val="FFFFFF"/>
              </a:buClr>
              <a:buAutoNum type="arabicPeriod"/>
            </a:pPr>
            <a:r>
              <a:rPr lang="en-US" sz="1600">
                <a:ea typeface="Calibri" panose="020F0502020204030204"/>
                <a:cs typeface="Calibri" panose="020F0502020204030204"/>
              </a:rPr>
              <a:t>MVP</a:t>
            </a:r>
          </a:p>
          <a:p>
            <a:pPr marL="342900" indent="-342900">
              <a:lnSpc>
                <a:spcPct val="90000"/>
              </a:lnSpc>
              <a:buClr>
                <a:srgbClr val="FFFFFF"/>
              </a:buClr>
              <a:buAutoNum type="arabicPeriod"/>
            </a:pPr>
            <a:r>
              <a:rPr lang="en-US" sz="1600">
                <a:ea typeface="Calibri" panose="020F0502020204030204"/>
                <a:cs typeface="Calibri" panose="020F0502020204030204"/>
              </a:rPr>
              <a:t>Technologies</a:t>
            </a:r>
          </a:p>
          <a:p>
            <a:pPr marL="342900" indent="-342900">
              <a:lnSpc>
                <a:spcPct val="90000"/>
              </a:lnSpc>
              <a:buClr>
                <a:srgbClr val="FFFFFF"/>
              </a:buClr>
              <a:buAutoNum type="arabicPeriod"/>
            </a:pPr>
            <a:r>
              <a:rPr lang="en-US" sz="1600">
                <a:ea typeface="Calibri" panose="020F0502020204030204"/>
                <a:cs typeface="Calibri" panose="020F0502020204030204"/>
              </a:rPr>
              <a:t>Algorithms</a:t>
            </a:r>
          </a:p>
          <a:p>
            <a:pPr marL="342900" indent="-342900">
              <a:lnSpc>
                <a:spcPct val="90000"/>
              </a:lnSpc>
              <a:buClr>
                <a:srgbClr val="FFFFFF"/>
              </a:buClr>
              <a:buAutoNum type="arabicPeriod"/>
            </a:pPr>
            <a:r>
              <a:rPr lang="en-US" sz="1600">
                <a:ea typeface="Calibri" panose="020F0502020204030204"/>
                <a:cs typeface="Calibri" panose="020F0502020204030204"/>
              </a:rPr>
              <a:t>Product Backlog/Sprint 1 Test cases</a:t>
            </a:r>
          </a:p>
          <a:p>
            <a:pPr marL="342900" indent="-342900">
              <a:lnSpc>
                <a:spcPct val="90000"/>
              </a:lnSpc>
              <a:buClr>
                <a:srgbClr val="FFFFFF"/>
              </a:buClr>
              <a:buAutoNum type="arabicPeriod"/>
            </a:pPr>
            <a:r>
              <a:rPr lang="en-US" sz="1600">
                <a:ea typeface="Calibri" panose="020F0502020204030204"/>
                <a:cs typeface="Calibri" panose="020F0502020204030204"/>
              </a:rPr>
              <a:t>Metrics/Team Velocity</a:t>
            </a:r>
          </a:p>
          <a:p>
            <a:pPr marL="342900" indent="-342900">
              <a:lnSpc>
                <a:spcPct val="90000"/>
              </a:lnSpc>
              <a:buClr>
                <a:srgbClr val="FFFFFF"/>
              </a:buClr>
              <a:buAutoNum type="arabicPeriod"/>
            </a:pPr>
            <a:r>
              <a:rPr lang="en-US" sz="1600">
                <a:ea typeface="Calibri" panose="020F0502020204030204"/>
                <a:cs typeface="Calibri" panose="020F0502020204030204"/>
              </a:rPr>
              <a:t>Retrospective</a:t>
            </a:r>
          </a:p>
          <a:p>
            <a:pPr marL="342900" indent="-342900">
              <a:lnSpc>
                <a:spcPct val="90000"/>
              </a:lnSpc>
              <a:buClr>
                <a:srgbClr val="FFFFFF"/>
              </a:buClr>
              <a:buAutoNum type="arabicPeriod"/>
            </a:pPr>
            <a:r>
              <a:rPr lang="en-US" sz="1600">
                <a:ea typeface="Calibri" panose="020F0502020204030204"/>
                <a:cs typeface="Calibri" panose="020F0502020204030204"/>
              </a:rPr>
              <a:t>Project Demo</a:t>
            </a:r>
          </a:p>
          <a:p>
            <a:pPr marL="342900" indent="-342900">
              <a:lnSpc>
                <a:spcPct val="90000"/>
              </a:lnSpc>
              <a:buClr>
                <a:srgbClr val="FFFFFF"/>
              </a:buClr>
              <a:buAutoNum type="arabicPeriod"/>
            </a:pPr>
            <a:r>
              <a:rPr lang="en-US" sz="1600">
                <a:ea typeface="Calibri" panose="020F0502020204030204"/>
                <a:cs typeface="Calibri" panose="020F0502020204030204"/>
              </a:rPr>
              <a:t>Group Wiki Page</a:t>
            </a:r>
          </a:p>
          <a:p>
            <a:pPr marL="342900" indent="-342900">
              <a:lnSpc>
                <a:spcPct val="90000"/>
              </a:lnSpc>
              <a:buClr>
                <a:srgbClr val="FFFFFF"/>
              </a:buClr>
              <a:buAutoNum type="arabicPeriod"/>
            </a:pPr>
            <a:endParaRPr lang="en-US" sz="1600">
              <a:ea typeface="Calibri" panose="020F0502020204030204"/>
              <a:cs typeface="Calibri" panose="020F0502020204030204"/>
            </a:endParaRPr>
          </a:p>
          <a:p>
            <a:pPr marL="342900" indent="-342900">
              <a:lnSpc>
                <a:spcPct val="90000"/>
              </a:lnSpc>
              <a:buClr>
                <a:srgbClr val="FFFFFF"/>
              </a:buClr>
              <a:buAutoNum type="arabicPeriod"/>
            </a:pPr>
            <a:endParaRPr lang="en-US" sz="1600">
              <a:ea typeface="Calibri" panose="020F0502020204030204"/>
              <a:cs typeface="Calibri" panose="020F0502020204030204"/>
            </a:endParaRPr>
          </a:p>
          <a:p>
            <a:pPr marL="342900" indent="-342900">
              <a:lnSpc>
                <a:spcPct val="90000"/>
              </a:lnSpc>
              <a:buClr>
                <a:srgbClr val="FFFFFF"/>
              </a:buClr>
              <a:buAutoNum type="arabicPeriod"/>
            </a:pPr>
            <a:endParaRPr lang="en-US" sz="1600">
              <a:ea typeface="Calibri" panose="020F0502020204030204"/>
              <a:cs typeface="Calibri" panose="020F0502020204030204"/>
            </a:endParaRPr>
          </a:p>
          <a:p>
            <a:pPr marL="342900" indent="-342900">
              <a:lnSpc>
                <a:spcPct val="90000"/>
              </a:lnSpc>
              <a:buClr>
                <a:srgbClr val="FFFFFF"/>
              </a:buClr>
              <a:buAutoNum type="arabicPeriod"/>
            </a:pPr>
            <a:endParaRPr lang="en-US" sz="1600">
              <a:ea typeface="Calibri" panose="020F0502020204030204"/>
              <a:cs typeface="Calibri" panose="020F0502020204030204"/>
            </a:endParaRPr>
          </a:p>
        </p:txBody>
      </p:sp>
    </p:spTree>
    <p:extLst>
      <p:ext uri="{BB962C8B-B14F-4D97-AF65-F5344CB8AC3E}">
        <p14:creationId xmlns:p14="http://schemas.microsoft.com/office/powerpoint/2010/main" val="34413732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62F01B-CB59-A44E-47A8-905B37CE3EF2}"/>
              </a:ext>
            </a:extLst>
          </p:cNvPr>
          <p:cNvSpPr>
            <a:spLocks noGrp="1"/>
          </p:cNvSpPr>
          <p:nvPr>
            <p:ph type="title"/>
          </p:nvPr>
        </p:nvSpPr>
        <p:spPr/>
        <p:txBody>
          <a:bodyPr/>
          <a:lstStyle/>
          <a:p>
            <a:r>
              <a:rPr lang="en-US" dirty="0">
                <a:ea typeface="Calibri Light"/>
                <a:cs typeface="Calibri Light"/>
              </a:rPr>
              <a:t>Concept Diagram</a:t>
            </a:r>
            <a:r>
              <a:rPr lang="en-US">
                <a:ea typeface="Calibri Light"/>
                <a:cs typeface="Calibri Light"/>
              </a:rPr>
              <a:t> M</a:t>
            </a:r>
            <a:endParaRPr lang="en-US" dirty="0">
              <a:ea typeface="Calibri Light"/>
              <a:cs typeface="Calibri Light"/>
            </a:endParaRPr>
          </a:p>
        </p:txBody>
      </p:sp>
      <p:pic>
        <p:nvPicPr>
          <p:cNvPr id="7" name="Content Placeholder 6" descr="A diagram of a diagram&#10;&#10;AI-generated content may be incorrect.">
            <a:extLst>
              <a:ext uri="{FF2B5EF4-FFF2-40B4-BE49-F238E27FC236}">
                <a16:creationId xmlns:a16="http://schemas.microsoft.com/office/drawing/2014/main" id="{D4118C4E-37D5-C1C5-3CBC-A8AAF8C83C23}"/>
              </a:ext>
            </a:extLst>
          </p:cNvPr>
          <p:cNvPicPr>
            <a:picLocks noGrp="1" noChangeAspect="1"/>
          </p:cNvPicPr>
          <p:nvPr>
            <p:ph idx="1"/>
          </p:nvPr>
        </p:nvPicPr>
        <p:blipFill>
          <a:blip r:embed="rId2"/>
          <a:srcRect l="-11880" b="-10188"/>
          <a:stretch/>
        </p:blipFill>
        <p:spPr>
          <a:xfrm>
            <a:off x="599615" y="2142067"/>
            <a:ext cx="8398477" cy="4704742"/>
          </a:xfrm>
        </p:spPr>
      </p:pic>
      <mc:AlternateContent xmlns:mc="http://schemas.openxmlformats.org/markup-compatibility/2006">
        <mc:Choice xmlns:p14="http://schemas.microsoft.com/office/powerpoint/2010/main" Requires="p14">
          <p:contentPart p14:bwMode="auto" r:id="rId3">
            <p14:nvContentPartPr>
              <p14:cNvPr id="4" name="Ink 3">
                <a:extLst>
                  <a:ext uri="{FF2B5EF4-FFF2-40B4-BE49-F238E27FC236}">
                    <a16:creationId xmlns:a16="http://schemas.microsoft.com/office/drawing/2014/main" id="{F019FA38-47A5-8097-9C79-F0F27038E9F8}"/>
                  </a:ext>
                </a:extLst>
              </p14:cNvPr>
              <p14:cNvContentPartPr/>
              <p14:nvPr/>
            </p14:nvContentPartPr>
            <p14:xfrm>
              <a:off x="14298083" y="761999"/>
              <a:ext cx="10583" cy="10583"/>
            </p14:xfrm>
          </p:contentPart>
        </mc:Choice>
        <mc:Fallback>
          <p:pic>
            <p:nvPicPr>
              <p:cNvPr id="4" name="Ink 3">
                <a:extLst>
                  <a:ext uri="{FF2B5EF4-FFF2-40B4-BE49-F238E27FC236}">
                    <a16:creationId xmlns:a16="http://schemas.microsoft.com/office/drawing/2014/main" id="{F019FA38-47A5-8097-9C79-F0F27038E9F8}"/>
                  </a:ext>
                </a:extLst>
              </p:cNvPr>
              <p:cNvPicPr/>
              <p:nvPr/>
            </p:nvPicPr>
            <p:blipFill>
              <a:blip r:embed="rId4"/>
              <a:stretch>
                <a:fillRect/>
              </a:stretch>
            </p:blipFill>
            <p:spPr>
              <a:xfrm>
                <a:off x="13768933" y="232849"/>
                <a:ext cx="1058300" cy="105830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6" name="Ink 5">
                <a:extLst>
                  <a:ext uri="{FF2B5EF4-FFF2-40B4-BE49-F238E27FC236}">
                    <a16:creationId xmlns:a16="http://schemas.microsoft.com/office/drawing/2014/main" id="{39E54B9E-706B-2F5E-84DE-C5BED64D12E6}"/>
                  </a:ext>
                </a:extLst>
              </p14:cNvPr>
              <p14:cNvContentPartPr/>
              <p14:nvPr/>
            </p14:nvContentPartPr>
            <p14:xfrm>
              <a:off x="1142999" y="582083"/>
              <a:ext cx="10583" cy="10583"/>
            </p14:xfrm>
          </p:contentPart>
        </mc:Choice>
        <mc:Fallback>
          <p:pic>
            <p:nvPicPr>
              <p:cNvPr id="6" name="Ink 5">
                <a:extLst>
                  <a:ext uri="{FF2B5EF4-FFF2-40B4-BE49-F238E27FC236}">
                    <a16:creationId xmlns:a16="http://schemas.microsoft.com/office/drawing/2014/main" id="{39E54B9E-706B-2F5E-84DE-C5BED64D12E6}"/>
                  </a:ext>
                </a:extLst>
              </p:cNvPr>
              <p:cNvPicPr/>
              <p:nvPr/>
            </p:nvPicPr>
            <p:blipFill>
              <a:blip r:embed="rId4"/>
              <a:stretch>
                <a:fillRect/>
              </a:stretch>
            </p:blipFill>
            <p:spPr>
              <a:xfrm>
                <a:off x="613849" y="52933"/>
                <a:ext cx="1058300" cy="1058300"/>
              </a:xfrm>
              <a:prstGeom prst="rect">
                <a:avLst/>
              </a:prstGeom>
            </p:spPr>
          </p:pic>
        </mc:Fallback>
      </mc:AlternateContent>
    </p:spTree>
    <p:extLst>
      <p:ext uri="{BB962C8B-B14F-4D97-AF65-F5344CB8AC3E}">
        <p14:creationId xmlns:p14="http://schemas.microsoft.com/office/powerpoint/2010/main" val="26480317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AF6706C-CF07-43A1-BCC4-CBA5D33820D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49709F0B-4631-C8DC-6F38-78DEAF51627B}"/>
              </a:ext>
            </a:extLst>
          </p:cNvPr>
          <p:cNvSpPr>
            <a:spLocks noGrp="1"/>
          </p:cNvSpPr>
          <p:nvPr>
            <p:ph type="title"/>
          </p:nvPr>
        </p:nvSpPr>
        <p:spPr>
          <a:xfrm>
            <a:off x="8552458" y="324772"/>
            <a:ext cx="3352256" cy="3746634"/>
          </a:xfrm>
        </p:spPr>
        <p:txBody>
          <a:bodyPr vert="horz" lIns="91440" tIns="45720" rIns="91440" bIns="45720" rtlCol="0" anchor="b">
            <a:normAutofit/>
          </a:bodyPr>
          <a:lstStyle/>
          <a:p>
            <a:pPr algn="r"/>
            <a:r>
              <a:rPr lang="en-US" sz="4800"/>
              <a:t>Class Diagram V</a:t>
            </a:r>
          </a:p>
        </p:txBody>
      </p:sp>
      <p:pic>
        <p:nvPicPr>
          <p:cNvPr id="4" name="Content Placeholder 3" descr="A screenshot of a computer&#10;&#10;AI-generated content may be incorrect.">
            <a:extLst>
              <a:ext uri="{FF2B5EF4-FFF2-40B4-BE49-F238E27FC236}">
                <a16:creationId xmlns:a16="http://schemas.microsoft.com/office/drawing/2014/main" id="{36D06017-C50E-078C-DADA-7FDC0828EE34}"/>
              </a:ext>
            </a:extLst>
          </p:cNvPr>
          <p:cNvPicPr>
            <a:picLocks noChangeAspect="1"/>
          </p:cNvPicPr>
          <p:nvPr/>
        </p:nvPicPr>
        <p:blipFill>
          <a:blip r:embed="rId4"/>
          <a:stretch>
            <a:fillRect/>
          </a:stretch>
        </p:blipFill>
        <p:spPr>
          <a:xfrm>
            <a:off x="172610" y="327547"/>
            <a:ext cx="8740639" cy="6226871"/>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14225852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AF6706C-CF07-43A1-BCC4-CBA5D33820D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E5488FB9-6419-C95F-6CA1-D52EB00F4CCB}"/>
              </a:ext>
            </a:extLst>
          </p:cNvPr>
          <p:cNvSpPr>
            <a:spLocks noGrp="1"/>
          </p:cNvSpPr>
          <p:nvPr>
            <p:ph type="title"/>
          </p:nvPr>
        </p:nvSpPr>
        <p:spPr>
          <a:xfrm>
            <a:off x="843489" y="5705167"/>
            <a:ext cx="10905069" cy="1150373"/>
          </a:xfrm>
        </p:spPr>
        <p:txBody>
          <a:bodyPr vert="horz" lIns="91440" tIns="45720" rIns="91440" bIns="45720" rtlCol="0" anchor="b">
            <a:normAutofit/>
          </a:bodyPr>
          <a:lstStyle/>
          <a:p>
            <a:pPr algn="r">
              <a:lnSpc>
                <a:spcPct val="90000"/>
              </a:lnSpc>
            </a:pPr>
            <a:r>
              <a:rPr lang="en-US" sz="3000"/>
              <a:t>Product Backlog S</a:t>
            </a:r>
            <a:br>
              <a:rPr lang="en-US" sz="3000"/>
            </a:br>
            <a:r>
              <a:rPr lang="en-US" sz="3000"/>
              <a:t> </a:t>
            </a:r>
          </a:p>
        </p:txBody>
      </p:sp>
      <p:pic>
        <p:nvPicPr>
          <p:cNvPr id="5" name="Picture 4" descr="A screenshot of a white sheet with black text&#10;&#10;AI-generated content may be incorrect.">
            <a:extLst>
              <a:ext uri="{FF2B5EF4-FFF2-40B4-BE49-F238E27FC236}">
                <a16:creationId xmlns:a16="http://schemas.microsoft.com/office/drawing/2014/main" id="{29F92FBB-71EA-27D4-0D26-11DEB2FE137C}"/>
              </a:ext>
            </a:extLst>
          </p:cNvPr>
          <p:cNvPicPr>
            <a:picLocks noChangeAspect="1"/>
          </p:cNvPicPr>
          <p:nvPr/>
        </p:nvPicPr>
        <p:blipFill>
          <a:blip r:embed="rId4"/>
          <a:stretch>
            <a:fillRect/>
          </a:stretch>
        </p:blipFill>
        <p:spPr>
          <a:xfrm>
            <a:off x="259529" y="243414"/>
            <a:ext cx="11677310" cy="5470972"/>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12520098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B5B4B9-A226-7191-DEF1-C0201DEA177B}"/>
              </a:ext>
            </a:extLst>
          </p:cNvPr>
          <p:cNvSpPr>
            <a:spLocks noGrp="1"/>
          </p:cNvSpPr>
          <p:nvPr>
            <p:ph type="title"/>
          </p:nvPr>
        </p:nvSpPr>
        <p:spPr>
          <a:xfrm>
            <a:off x="8013847" y="5749271"/>
            <a:ext cx="3979205" cy="1453363"/>
          </a:xfrm>
        </p:spPr>
        <p:txBody>
          <a:bodyPr>
            <a:normAutofit fontScale="90000"/>
          </a:bodyPr>
          <a:lstStyle/>
          <a:p>
            <a:r>
              <a:rPr lang="en-US">
                <a:ea typeface="Calibri Light"/>
                <a:cs typeface="Calibri Light"/>
              </a:rPr>
              <a:t>Product Backlog T</a:t>
            </a:r>
            <a:br>
              <a:rPr lang="en-US">
                <a:ea typeface="Calibri Light"/>
                <a:cs typeface="Calibri Light"/>
              </a:rPr>
            </a:br>
            <a:endParaRPr lang="en-US">
              <a:ea typeface="Calibri Light"/>
              <a:cs typeface="Calibri Light"/>
            </a:endParaRPr>
          </a:p>
        </p:txBody>
      </p:sp>
      <p:pic>
        <p:nvPicPr>
          <p:cNvPr id="5" name="Picture 4" descr="A screenshot of a white page&#10;&#10;AI-generated content may be incorrect.">
            <a:extLst>
              <a:ext uri="{FF2B5EF4-FFF2-40B4-BE49-F238E27FC236}">
                <a16:creationId xmlns:a16="http://schemas.microsoft.com/office/drawing/2014/main" id="{78E20C2B-C26F-DFAC-FD7B-3A12ABEA89DD}"/>
              </a:ext>
            </a:extLst>
          </p:cNvPr>
          <p:cNvPicPr>
            <a:picLocks noChangeAspect="1"/>
          </p:cNvPicPr>
          <p:nvPr/>
        </p:nvPicPr>
        <p:blipFill>
          <a:blip r:embed="rId3"/>
          <a:stretch>
            <a:fillRect/>
          </a:stretch>
        </p:blipFill>
        <p:spPr>
          <a:xfrm>
            <a:off x="213716" y="200025"/>
            <a:ext cx="11774094" cy="5553075"/>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38060180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580AE3-1157-1CC2-76C9-CFE83565139A}"/>
              </a:ext>
            </a:extLst>
          </p:cNvPr>
          <p:cNvSpPr>
            <a:spLocks noGrp="1"/>
          </p:cNvSpPr>
          <p:nvPr>
            <p:ph type="title"/>
          </p:nvPr>
        </p:nvSpPr>
        <p:spPr>
          <a:xfrm>
            <a:off x="7943851" y="5791200"/>
            <a:ext cx="3959225" cy="1456267"/>
          </a:xfrm>
        </p:spPr>
        <p:txBody>
          <a:bodyPr>
            <a:normAutofit fontScale="90000"/>
          </a:bodyPr>
          <a:lstStyle/>
          <a:p>
            <a:r>
              <a:rPr lang="en-US">
                <a:ea typeface="Calibri Light"/>
                <a:cs typeface="Calibri Light"/>
              </a:rPr>
              <a:t>Product backlog T</a:t>
            </a:r>
            <a:br>
              <a:rPr lang="en-US">
                <a:ea typeface="Calibri Light"/>
                <a:cs typeface="Calibri Light"/>
              </a:rPr>
            </a:br>
            <a:endParaRPr lang="en-US"/>
          </a:p>
        </p:txBody>
      </p:sp>
      <p:pic>
        <p:nvPicPr>
          <p:cNvPr id="4" name="Content Placeholder 3" descr="A white rectangular box with black text&#10;&#10;AI-generated content may be incorrect.">
            <a:extLst>
              <a:ext uri="{FF2B5EF4-FFF2-40B4-BE49-F238E27FC236}">
                <a16:creationId xmlns:a16="http://schemas.microsoft.com/office/drawing/2014/main" id="{F3C870CC-2C63-7D91-9AA8-64C24CD810C9}"/>
              </a:ext>
            </a:extLst>
          </p:cNvPr>
          <p:cNvPicPr>
            <a:picLocks noGrp="1" noChangeAspect="1"/>
          </p:cNvPicPr>
          <p:nvPr>
            <p:ph idx="1"/>
          </p:nvPr>
        </p:nvPicPr>
        <p:blipFill>
          <a:blip r:embed="rId2"/>
          <a:stretch>
            <a:fillRect/>
          </a:stretch>
        </p:blipFill>
        <p:spPr>
          <a:xfrm>
            <a:off x="251451" y="189442"/>
            <a:ext cx="11657349" cy="5601758"/>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6181274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F36ED-121D-55A1-4822-0412810642C8}"/>
              </a:ext>
            </a:extLst>
          </p:cNvPr>
          <p:cNvSpPr>
            <a:spLocks noGrp="1"/>
          </p:cNvSpPr>
          <p:nvPr>
            <p:ph type="title"/>
          </p:nvPr>
        </p:nvSpPr>
        <p:spPr>
          <a:xfrm>
            <a:off x="7991476" y="5534025"/>
            <a:ext cx="4025900" cy="1456267"/>
          </a:xfrm>
        </p:spPr>
        <p:txBody>
          <a:bodyPr/>
          <a:lstStyle/>
          <a:p>
            <a:r>
              <a:rPr lang="en-US">
                <a:ea typeface="Calibri Light"/>
                <a:cs typeface="Calibri Light"/>
              </a:rPr>
              <a:t>Product Backlog T</a:t>
            </a:r>
          </a:p>
        </p:txBody>
      </p:sp>
      <p:pic>
        <p:nvPicPr>
          <p:cNvPr id="4" name="Content Placeholder 3" descr="A white rectangular box with black text&#10;&#10;AI-generated content may be incorrect.">
            <a:extLst>
              <a:ext uri="{FF2B5EF4-FFF2-40B4-BE49-F238E27FC236}">
                <a16:creationId xmlns:a16="http://schemas.microsoft.com/office/drawing/2014/main" id="{14CD9E63-F23E-9374-D8D1-1C68D448A840}"/>
              </a:ext>
            </a:extLst>
          </p:cNvPr>
          <p:cNvPicPr>
            <a:picLocks noGrp="1" noChangeAspect="1"/>
          </p:cNvPicPr>
          <p:nvPr>
            <p:ph idx="1"/>
          </p:nvPr>
        </p:nvPicPr>
        <p:blipFill>
          <a:blip r:embed="rId2"/>
          <a:stretch>
            <a:fillRect/>
          </a:stretch>
        </p:blipFill>
        <p:spPr>
          <a:xfrm>
            <a:off x="190501" y="296329"/>
            <a:ext cx="11826875" cy="5330834"/>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36642020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6E0296-3573-57E9-3689-892BD79A96DB}"/>
              </a:ext>
            </a:extLst>
          </p:cNvPr>
          <p:cNvSpPr>
            <a:spLocks noGrp="1"/>
          </p:cNvSpPr>
          <p:nvPr>
            <p:ph type="title"/>
          </p:nvPr>
        </p:nvSpPr>
        <p:spPr>
          <a:xfrm>
            <a:off x="8240487" y="5609098"/>
            <a:ext cx="3949012" cy="1456267"/>
          </a:xfrm>
        </p:spPr>
        <p:txBody>
          <a:bodyPr/>
          <a:lstStyle/>
          <a:p>
            <a:r>
              <a:rPr lang="en-US">
                <a:ea typeface="Calibri Light"/>
                <a:cs typeface="Calibri Light"/>
              </a:rPr>
              <a:t>Sprint 1 Stories T</a:t>
            </a:r>
            <a:endParaRPr lang="en-US"/>
          </a:p>
        </p:txBody>
      </p:sp>
      <p:pic>
        <p:nvPicPr>
          <p:cNvPr id="5" name="Picture 4" descr="A screenshot of a white sheet with black text&#10;&#10;AI-generated content may be incorrect.">
            <a:extLst>
              <a:ext uri="{FF2B5EF4-FFF2-40B4-BE49-F238E27FC236}">
                <a16:creationId xmlns:a16="http://schemas.microsoft.com/office/drawing/2014/main" id="{647B6A2F-7E56-2583-DB70-86E381BFF9E6}"/>
              </a:ext>
            </a:extLst>
          </p:cNvPr>
          <p:cNvPicPr>
            <a:picLocks noChangeAspect="1"/>
          </p:cNvPicPr>
          <p:nvPr/>
        </p:nvPicPr>
        <p:blipFill>
          <a:blip r:embed="rId2"/>
          <a:stretch>
            <a:fillRect/>
          </a:stretch>
        </p:blipFill>
        <p:spPr>
          <a:xfrm>
            <a:off x="255189" y="214386"/>
            <a:ext cx="11677310" cy="5635941"/>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11810448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0949FF-434A-3B77-23C9-F07F17ED148B}"/>
              </a:ext>
            </a:extLst>
          </p:cNvPr>
          <p:cNvSpPr>
            <a:spLocks noGrp="1"/>
          </p:cNvSpPr>
          <p:nvPr>
            <p:ph type="title"/>
          </p:nvPr>
        </p:nvSpPr>
        <p:spPr>
          <a:xfrm>
            <a:off x="8417744" y="5813261"/>
            <a:ext cx="3771899" cy="731887"/>
          </a:xfrm>
        </p:spPr>
        <p:txBody>
          <a:bodyPr anchor="b">
            <a:normAutofit/>
          </a:bodyPr>
          <a:lstStyle/>
          <a:p>
            <a:r>
              <a:rPr lang="en-US" sz="2800">
                <a:ea typeface="Calibri Light"/>
                <a:cs typeface="Calibri Light"/>
              </a:rPr>
              <a:t>Test Cases Sprint 1 T</a:t>
            </a:r>
            <a:endParaRPr lang="en-US" sz="2800"/>
          </a:p>
        </p:txBody>
      </p:sp>
      <p:pic>
        <p:nvPicPr>
          <p:cNvPr id="4" name="Content Placeholder 3" descr="A screenshot of a step description&#10;&#10;AI-generated content may be incorrect.">
            <a:extLst>
              <a:ext uri="{FF2B5EF4-FFF2-40B4-BE49-F238E27FC236}">
                <a16:creationId xmlns:a16="http://schemas.microsoft.com/office/drawing/2014/main" id="{D2022FB7-E9FC-874B-B9B6-47959D679C3C}"/>
              </a:ext>
            </a:extLst>
          </p:cNvPr>
          <p:cNvPicPr>
            <a:picLocks noChangeAspect="1"/>
          </p:cNvPicPr>
          <p:nvPr/>
        </p:nvPicPr>
        <p:blipFill>
          <a:blip r:embed="rId3"/>
          <a:stretch>
            <a:fillRect/>
          </a:stretch>
        </p:blipFill>
        <p:spPr>
          <a:xfrm>
            <a:off x="178913" y="538694"/>
            <a:ext cx="11838856" cy="5025913"/>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36481996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FBCDB4-9140-951D-E838-EA277F3A50F8}"/>
              </a:ext>
            </a:extLst>
          </p:cNvPr>
          <p:cNvSpPr>
            <a:spLocks noGrp="1"/>
          </p:cNvSpPr>
          <p:nvPr>
            <p:ph type="title"/>
          </p:nvPr>
        </p:nvSpPr>
        <p:spPr>
          <a:xfrm>
            <a:off x="370101" y="-3142"/>
            <a:ext cx="10131425" cy="1456267"/>
          </a:xfrm>
        </p:spPr>
        <p:txBody>
          <a:bodyPr/>
          <a:lstStyle/>
          <a:p>
            <a:r>
              <a:rPr lang="en-US">
                <a:ea typeface="Calibri Light"/>
                <a:cs typeface="Calibri Light"/>
              </a:rPr>
              <a:t>Team Velocity 26/26 Story Points Completed J</a:t>
            </a:r>
          </a:p>
        </p:txBody>
      </p:sp>
      <p:graphicFrame>
        <p:nvGraphicFramePr>
          <p:cNvPr id="5" name="Content Placeholder 4">
            <a:extLst>
              <a:ext uri="{FF2B5EF4-FFF2-40B4-BE49-F238E27FC236}">
                <a16:creationId xmlns:a16="http://schemas.microsoft.com/office/drawing/2014/main" id="{844F01DB-D789-C50B-A329-47DD349623CE}"/>
              </a:ext>
            </a:extLst>
          </p:cNvPr>
          <p:cNvGraphicFramePr>
            <a:graphicFrameLocks noGrp="1"/>
          </p:cNvGraphicFramePr>
          <p:nvPr>
            <p:ph idx="1"/>
            <p:extLst>
              <p:ext uri="{D42A27DB-BD31-4B8C-83A1-F6EECF244321}">
                <p14:modId xmlns:p14="http://schemas.microsoft.com/office/powerpoint/2010/main" val="2856857911"/>
              </p:ext>
            </p:extLst>
          </p:nvPr>
        </p:nvGraphicFramePr>
        <p:xfrm>
          <a:off x="512975" y="1120301"/>
          <a:ext cx="10131425" cy="5486400"/>
        </p:xfrm>
        <a:graphic>
          <a:graphicData uri="http://schemas.openxmlformats.org/drawingml/2006/table">
            <a:tbl>
              <a:tblPr bandRow="1">
                <a:tableStyleId>{5C22544A-7EE6-4342-B048-85BDC9FD1C3A}</a:tableStyleId>
              </a:tblPr>
              <a:tblGrid>
                <a:gridCol w="10131425">
                  <a:extLst>
                    <a:ext uri="{9D8B030D-6E8A-4147-A177-3AD203B41FA5}">
                      <a16:colId xmlns:a16="http://schemas.microsoft.com/office/drawing/2014/main" val="3048958885"/>
                    </a:ext>
                  </a:extLst>
                </a:gridCol>
              </a:tblGrid>
              <a:tr h="4106681">
                <a:tc>
                  <a:txBody>
                    <a:bodyPr/>
                    <a:lstStyle/>
                    <a:p>
                      <a:r>
                        <a:rPr lang="en-US">
                          <a:solidFill>
                            <a:schemeClr val="tx1"/>
                          </a:solidFill>
                          <a:effectLst/>
                        </a:rPr>
                        <a:t>Task1: </a:t>
                      </a:r>
                      <a:r>
                        <a:rPr lang="en-US" sz="1800" b="0" i="0" u="none" strike="noStrike" noProof="0">
                          <a:solidFill>
                            <a:schemeClr val="tx1"/>
                          </a:solidFill>
                          <a:effectLst/>
                          <a:latin typeface="Calibri"/>
                        </a:rPr>
                        <a:t>Diagrams are created and approved by the team, clearly showing the project structure and functionality. 3 Story Points Completed</a:t>
                      </a:r>
                    </a:p>
                    <a:p>
                      <a:pPr lvl="0">
                        <a:buNone/>
                      </a:pPr>
                      <a:endParaRPr lang="en-US" sz="1800" b="0" i="0" u="none" strike="noStrike" noProof="0">
                        <a:solidFill>
                          <a:schemeClr val="tx1"/>
                        </a:solidFill>
                        <a:effectLst/>
                        <a:latin typeface="Calibri"/>
                      </a:endParaRPr>
                    </a:p>
                    <a:p>
                      <a:pPr lvl="0">
                        <a:buNone/>
                      </a:pPr>
                      <a:r>
                        <a:rPr lang="en-US" sz="1800" b="0" i="0" u="none" strike="noStrike" noProof="0">
                          <a:solidFill>
                            <a:schemeClr val="tx1"/>
                          </a:solidFill>
                          <a:effectLst/>
                          <a:latin typeface="Calibri"/>
                        </a:rPr>
                        <a:t>Task2: </a:t>
                      </a:r>
                      <a:r>
                        <a:rPr lang="en-US" sz="1800" b="0" i="0" u="none" strike="noStrike" noProof="0">
                          <a:solidFill>
                            <a:schemeClr val="tx1"/>
                          </a:solidFill>
                          <a:effectLst/>
                        </a:rPr>
                        <a:t>Backlog is fully populated with all features, and each feature is assigned to a specific sprint. </a:t>
                      </a:r>
                      <a:endParaRPr lang="en-US" sz="1800" b="0" i="0" u="none" strike="noStrike" noProof="0">
                        <a:solidFill>
                          <a:schemeClr val="tx1"/>
                        </a:solidFill>
                        <a:effectLst/>
                        <a:latin typeface="Calibri"/>
                      </a:endParaRPr>
                    </a:p>
                    <a:p>
                      <a:pPr lvl="0">
                        <a:buNone/>
                      </a:pPr>
                      <a:r>
                        <a:rPr lang="en-US" sz="1800" b="0" i="0" u="none" strike="noStrike" noProof="0">
                          <a:solidFill>
                            <a:schemeClr val="tx1"/>
                          </a:solidFill>
                          <a:effectLst/>
                        </a:rPr>
                        <a:t>2 Story Points Completed</a:t>
                      </a:r>
                    </a:p>
                    <a:p>
                      <a:pPr lvl="0">
                        <a:buNone/>
                      </a:pPr>
                      <a:endParaRPr lang="en-US" sz="1800" b="0" i="0" u="none" strike="noStrike" noProof="0">
                        <a:solidFill>
                          <a:schemeClr val="tx1"/>
                        </a:solidFill>
                        <a:effectLst/>
                      </a:endParaRPr>
                    </a:p>
                    <a:p>
                      <a:pPr lvl="0">
                        <a:buNone/>
                      </a:pPr>
                      <a:r>
                        <a:rPr lang="en-US" sz="1800" b="0" i="0" u="none" strike="noStrike" noProof="0">
                          <a:solidFill>
                            <a:schemeClr val="tx1"/>
                          </a:solidFill>
                          <a:effectLst/>
                        </a:rPr>
                        <a:t>Task3: </a:t>
                      </a:r>
                      <a:r>
                        <a:rPr lang="en-US" sz="1800" b="0" i="0" u="none" strike="noStrike" noProof="0">
                          <a:solidFill>
                            <a:schemeClr val="tx1"/>
                          </a:solidFill>
                          <a:effectLst/>
                          <a:latin typeface="Calibri"/>
                        </a:rPr>
                        <a:t>Team agrees on and documents the frontend and backend technologies to be used for the project. </a:t>
                      </a:r>
                      <a:endParaRPr lang="en-US" sz="1800" b="0" i="0" u="none" strike="noStrike" noProof="0">
                        <a:solidFill>
                          <a:schemeClr val="tx1"/>
                        </a:solidFill>
                        <a:effectLst/>
                      </a:endParaRPr>
                    </a:p>
                    <a:p>
                      <a:pPr lvl="0">
                        <a:buNone/>
                      </a:pPr>
                      <a:r>
                        <a:rPr lang="en-US" sz="1800" b="0" i="0" u="none" strike="noStrike" noProof="0">
                          <a:solidFill>
                            <a:schemeClr val="tx1"/>
                          </a:solidFill>
                          <a:effectLst/>
                          <a:latin typeface="Calibri"/>
                        </a:rPr>
                        <a:t>1 Story Point Completed</a:t>
                      </a:r>
                    </a:p>
                    <a:p>
                      <a:pPr lvl="0">
                        <a:buNone/>
                      </a:pPr>
                      <a:endParaRPr lang="en-US" sz="1800" b="0" i="0" u="none" strike="noStrike" noProof="0">
                        <a:solidFill>
                          <a:schemeClr val="tx1"/>
                        </a:solidFill>
                        <a:effectLst/>
                        <a:latin typeface="Calibri"/>
                      </a:endParaRPr>
                    </a:p>
                    <a:p>
                      <a:pPr lvl="0">
                        <a:buNone/>
                      </a:pPr>
                      <a:r>
                        <a:rPr lang="en-US" sz="1800" b="0" i="0" u="none" strike="noStrike" noProof="0">
                          <a:solidFill>
                            <a:schemeClr val="tx1"/>
                          </a:solidFill>
                          <a:effectLst/>
                          <a:latin typeface="Calibri"/>
                        </a:rPr>
                        <a:t>Task4: </a:t>
                      </a:r>
                      <a:r>
                        <a:rPr lang="en-US" sz="1800" b="0" i="0" u="none" strike="noStrike" noProof="0">
                          <a:solidFill>
                            <a:schemeClr val="tx1"/>
                          </a:solidFill>
                          <a:effectLst/>
                        </a:rPr>
                        <a:t>Team agrees on and documents the algorithms to be used for the project. </a:t>
                      </a:r>
                    </a:p>
                    <a:p>
                      <a:pPr lvl="0">
                        <a:buNone/>
                      </a:pPr>
                      <a:r>
                        <a:rPr lang="en-US" sz="1800" b="0" i="0" u="none" strike="noStrike" noProof="0">
                          <a:solidFill>
                            <a:schemeClr val="tx1"/>
                          </a:solidFill>
                          <a:effectLst/>
                        </a:rPr>
                        <a:t>1 Story Point Completed</a:t>
                      </a:r>
                      <a:endParaRPr lang="en-US"/>
                    </a:p>
                    <a:p>
                      <a:pPr lvl="0">
                        <a:buNone/>
                      </a:pPr>
                      <a:endParaRPr lang="en-US" sz="1800" b="0" i="0" u="none" strike="noStrike" noProof="0">
                        <a:solidFill>
                          <a:schemeClr val="tx1"/>
                        </a:solidFill>
                        <a:effectLst/>
                      </a:endParaRPr>
                    </a:p>
                    <a:p>
                      <a:pPr lvl="0">
                        <a:buNone/>
                      </a:pPr>
                      <a:r>
                        <a:rPr lang="en-US" sz="1800" b="0" i="0" u="none" strike="noStrike" noProof="0">
                          <a:solidFill>
                            <a:schemeClr val="tx1"/>
                          </a:solidFill>
                          <a:effectLst/>
                        </a:rPr>
                        <a:t>US1: </a:t>
                      </a:r>
                      <a:r>
                        <a:rPr lang="en-US" sz="1800" b="0" i="0" u="none" strike="noStrike" noProof="0">
                          <a:solidFill>
                            <a:schemeClr val="tx1"/>
                          </a:solidFill>
                          <a:effectLst/>
                          <a:latin typeface="Calibri"/>
                        </a:rPr>
                        <a:t>User can successfully create an account using SSO, and their data is saved in the database. </a:t>
                      </a:r>
                    </a:p>
                    <a:p>
                      <a:pPr lvl="0">
                        <a:buNone/>
                      </a:pPr>
                      <a:r>
                        <a:rPr lang="en-US" sz="1800" b="0" i="0" u="none" strike="noStrike" noProof="0">
                          <a:solidFill>
                            <a:schemeClr val="tx1"/>
                          </a:solidFill>
                          <a:effectLst/>
                          <a:latin typeface="Calibri"/>
                        </a:rPr>
                        <a:t>7 Story Points Completed</a:t>
                      </a:r>
                      <a:endParaRPr lang="en-US"/>
                    </a:p>
                    <a:p>
                      <a:pPr lvl="0">
                        <a:buNone/>
                      </a:pPr>
                      <a:endParaRPr lang="en-US" sz="1800" b="0" i="0" u="none" strike="noStrike" noProof="0">
                        <a:solidFill>
                          <a:schemeClr val="tx1"/>
                        </a:solidFill>
                        <a:effectLst/>
                        <a:latin typeface="Calibri"/>
                      </a:endParaRPr>
                    </a:p>
                    <a:p>
                      <a:pPr lvl="0">
                        <a:buNone/>
                      </a:pPr>
                      <a:r>
                        <a:rPr lang="en-US" sz="1800" b="0" i="0" u="none" strike="noStrike" noProof="0">
                          <a:solidFill>
                            <a:schemeClr val="tx1"/>
                          </a:solidFill>
                          <a:effectLst/>
                          <a:latin typeface="Calibri"/>
                        </a:rPr>
                        <a:t>US2: </a:t>
                      </a:r>
                      <a:r>
                        <a:rPr lang="en-US" sz="1800" b="0" i="0" u="none" strike="noStrike" noProof="0">
                          <a:solidFill>
                            <a:schemeClr val="tx1"/>
                          </a:solidFill>
                          <a:effectLst/>
                        </a:rPr>
                        <a:t>User can see login fields and successfully log in using their username and password. </a:t>
                      </a:r>
                      <a:endParaRPr lang="en-US" sz="1800" b="0" i="0" u="none" strike="noStrike" noProof="0">
                        <a:solidFill>
                          <a:schemeClr val="tx1"/>
                        </a:solidFill>
                        <a:effectLst/>
                        <a:latin typeface="Calibri"/>
                      </a:endParaRPr>
                    </a:p>
                    <a:p>
                      <a:pPr lvl="0">
                        <a:buNone/>
                      </a:pPr>
                      <a:r>
                        <a:rPr lang="en-US" sz="1800" b="0" i="0" u="none" strike="noStrike" noProof="0">
                          <a:solidFill>
                            <a:schemeClr val="tx1"/>
                          </a:solidFill>
                          <a:effectLst/>
                        </a:rPr>
                        <a:t>7 Story Points Completed</a:t>
                      </a:r>
                    </a:p>
                    <a:p>
                      <a:pPr lvl="0">
                        <a:buNone/>
                      </a:pPr>
                      <a:endParaRPr lang="en-US" sz="1800" b="0" i="0" u="none" strike="noStrike" noProof="0">
                        <a:solidFill>
                          <a:schemeClr val="tx1"/>
                        </a:solidFill>
                        <a:effectLst/>
                      </a:endParaRPr>
                    </a:p>
                    <a:p>
                      <a:pPr lvl="0">
                        <a:buNone/>
                      </a:pPr>
                      <a:r>
                        <a:rPr lang="en-US" sz="1800" b="0" i="0" u="none" strike="noStrike" noProof="0">
                          <a:solidFill>
                            <a:schemeClr val="tx1"/>
                          </a:solidFill>
                          <a:effectLst/>
                        </a:rPr>
                        <a:t>US3: </a:t>
                      </a:r>
                      <a:r>
                        <a:rPr lang="en-US" sz="1800" b="0" i="0" u="none" strike="noStrike" noProof="0">
                          <a:solidFill>
                            <a:schemeClr val="tx1"/>
                          </a:solidFill>
                          <a:effectLst/>
                          <a:latin typeface="Calibri"/>
                        </a:rPr>
                        <a:t>User is redirected to the home screen after successful login.</a:t>
                      </a:r>
                    </a:p>
                    <a:p>
                      <a:pPr lvl="0">
                        <a:buNone/>
                      </a:pPr>
                      <a:r>
                        <a:rPr lang="en-US" sz="1800" b="0" i="0" u="none" strike="noStrike" noProof="0">
                          <a:solidFill>
                            <a:schemeClr val="tx1"/>
                          </a:solidFill>
                          <a:effectLst/>
                          <a:latin typeface="Calibri"/>
                        </a:rPr>
                        <a:t>5 Story Points Completed</a:t>
                      </a:r>
                    </a:p>
                  </a:txBody>
                  <a:tcPr marL="0" marR="0" marT="0" marB="0" anchor="ctr">
                    <a:lnL>
                      <a:noFill/>
                    </a:lnL>
                    <a:lnR>
                      <a:noFill/>
                    </a:lnR>
                    <a:lnT>
                      <a:noFill/>
                    </a:lnT>
                    <a:lnB>
                      <a:noFill/>
                    </a:lnB>
                    <a:noFill/>
                  </a:tcPr>
                </a:tc>
                <a:extLst>
                  <a:ext uri="{0D108BD9-81ED-4DB2-BD59-A6C34878D82A}">
                    <a16:rowId xmlns:a16="http://schemas.microsoft.com/office/drawing/2014/main" val="1956137098"/>
                  </a:ext>
                </a:extLst>
              </a:tr>
            </a:tbl>
          </a:graphicData>
        </a:graphic>
      </p:graphicFrame>
    </p:spTree>
    <p:extLst>
      <p:ext uri="{BB962C8B-B14F-4D97-AF65-F5344CB8AC3E}">
        <p14:creationId xmlns:p14="http://schemas.microsoft.com/office/powerpoint/2010/main" val="109701483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6AF6706C-CF07-43A1-BCC4-CBA5D33820D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9" name="Rectangle 98">
            <a:extLst>
              <a:ext uri="{FF2B5EF4-FFF2-40B4-BE49-F238E27FC236}">
                <a16:creationId xmlns:a16="http://schemas.microsoft.com/office/drawing/2014/main" id="{09C946AC-2072-4946-A2B8-39F09D0944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p>
        </p:txBody>
      </p:sp>
      <p:pic>
        <p:nvPicPr>
          <p:cNvPr id="100" name="Picture 99">
            <a:extLst>
              <a:ext uri="{FF2B5EF4-FFF2-40B4-BE49-F238E27FC236}">
                <a16:creationId xmlns:a16="http://schemas.microsoft.com/office/drawing/2014/main" id="{A748C8C8-F348-4D00-852A-26DD9EBCC24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r="50555"/>
          <a:stretch/>
        </p:blipFill>
        <p:spPr>
          <a:xfrm>
            <a:off x="0" y="0"/>
            <a:ext cx="6026763" cy="6856214"/>
          </a:xfrm>
          <a:prstGeom prst="rect">
            <a:avLst/>
          </a:prstGeom>
        </p:spPr>
      </p:pic>
      <p:sp>
        <p:nvSpPr>
          <p:cNvPr id="2" name="Title 1">
            <a:extLst>
              <a:ext uri="{FF2B5EF4-FFF2-40B4-BE49-F238E27FC236}">
                <a16:creationId xmlns:a16="http://schemas.microsoft.com/office/drawing/2014/main" id="{5A917115-9292-B99A-0374-BEFA2C845D7F}"/>
              </a:ext>
            </a:extLst>
          </p:cNvPr>
          <p:cNvSpPr>
            <a:spLocks noGrp="1"/>
          </p:cNvSpPr>
          <p:nvPr>
            <p:ph type="title"/>
          </p:nvPr>
        </p:nvSpPr>
        <p:spPr>
          <a:xfrm>
            <a:off x="314" y="252691"/>
            <a:ext cx="6368615" cy="1252192"/>
          </a:xfrm>
        </p:spPr>
        <p:txBody>
          <a:bodyPr vert="horz" lIns="91440" tIns="45720" rIns="91440" bIns="45720" rtlCol="0" anchor="b">
            <a:normAutofit fontScale="90000"/>
          </a:bodyPr>
          <a:lstStyle/>
          <a:p>
            <a:r>
              <a:rPr lang="en-US">
                <a:solidFill>
                  <a:srgbClr val="FFFFFF"/>
                </a:solidFill>
                <a:ea typeface="Calibri Light"/>
                <a:cs typeface="Calibri Light"/>
              </a:rPr>
              <a:t>Metrics Committed/Completed Ratio J</a:t>
            </a:r>
            <a:endParaRPr lang="en-US"/>
          </a:p>
        </p:txBody>
      </p:sp>
      <p:sp useBgFill="1">
        <p:nvSpPr>
          <p:cNvPr id="101" name="Freeform 5">
            <a:extLst>
              <a:ext uri="{FF2B5EF4-FFF2-40B4-BE49-F238E27FC236}">
                <a16:creationId xmlns:a16="http://schemas.microsoft.com/office/drawing/2014/main" id="{559FD8B5-8CC4-4CFE-BD2A-1216B1F2C3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5827529" y="660400"/>
            <a:ext cx="6381405" cy="6214533"/>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18" name="Freeform 14">
            <a:extLst>
              <a:ext uri="{FF2B5EF4-FFF2-40B4-BE49-F238E27FC236}">
                <a16:creationId xmlns:a16="http://schemas.microsoft.com/office/drawing/2014/main" id="{9ECF13F4-3D2A-4F2E-9BBD-3038670D21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81603" y="104899"/>
            <a:ext cx="6896713" cy="6005491"/>
          </a:xfrm>
          <a:custGeom>
            <a:avLst/>
            <a:gdLst>
              <a:gd name="connsiteX0" fmla="*/ 3912717 w 6896713"/>
              <a:gd name="connsiteY0" fmla="*/ 0 h 6005491"/>
              <a:gd name="connsiteX1" fmla="*/ 6679426 w 6896713"/>
              <a:gd name="connsiteY1" fmla="*/ 1146008 h 6005491"/>
              <a:gd name="connsiteX2" fmla="*/ 6896713 w 6896713"/>
              <a:gd name="connsiteY2" fmla="*/ 1385085 h 6005491"/>
              <a:gd name="connsiteX3" fmla="*/ 6896713 w 6896713"/>
              <a:gd name="connsiteY3" fmla="*/ 1431256 h 6005491"/>
              <a:gd name="connsiteX4" fmla="*/ 6657442 w 6896713"/>
              <a:gd name="connsiteY4" fmla="*/ 1167992 h 6005491"/>
              <a:gd name="connsiteX5" fmla="*/ 3912717 w 6896713"/>
              <a:gd name="connsiteY5" fmla="*/ 31089 h 6005491"/>
              <a:gd name="connsiteX6" fmla="*/ 31089 w 6896713"/>
              <a:gd name="connsiteY6" fmla="*/ 3912717 h 6005491"/>
              <a:gd name="connsiteX7" fmla="*/ 593046 w 6896713"/>
              <a:gd name="connsiteY7" fmla="*/ 5925483 h 6005491"/>
              <a:gd name="connsiteX8" fmla="*/ 633874 w 6896713"/>
              <a:gd name="connsiteY8" fmla="*/ 5989169 h 6005491"/>
              <a:gd name="connsiteX9" fmla="*/ 607415 w 6896713"/>
              <a:gd name="connsiteY9" fmla="*/ 6005491 h 6005491"/>
              <a:gd name="connsiteX10" fmla="*/ 566458 w 6896713"/>
              <a:gd name="connsiteY10" fmla="*/ 5941603 h 6005491"/>
              <a:gd name="connsiteX11" fmla="*/ 0 w 6896713"/>
              <a:gd name="connsiteY11" fmla="*/ 3912717 h 6005491"/>
              <a:gd name="connsiteX12" fmla="*/ 3912717 w 6896713"/>
              <a:gd name="connsiteY12" fmla="*/ 0 h 600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96713" h="6005491">
                <a:moveTo>
                  <a:pt x="3912717" y="0"/>
                </a:moveTo>
                <a:cubicBezTo>
                  <a:pt x="4993184" y="0"/>
                  <a:pt x="5971363" y="437946"/>
                  <a:pt x="6679426" y="1146008"/>
                </a:cubicBezTo>
                <a:lnTo>
                  <a:pt x="6896713" y="1385085"/>
                </a:lnTo>
                <a:lnTo>
                  <a:pt x="6896713" y="1431256"/>
                </a:lnTo>
                <a:lnTo>
                  <a:pt x="6657442" y="1167992"/>
                </a:lnTo>
                <a:cubicBezTo>
                  <a:pt x="5955006" y="465555"/>
                  <a:pt x="4984599" y="31089"/>
                  <a:pt x="3912717" y="31089"/>
                </a:cubicBezTo>
                <a:cubicBezTo>
                  <a:pt x="1768953" y="31089"/>
                  <a:pt x="31089" y="1768953"/>
                  <a:pt x="31089" y="3912717"/>
                </a:cubicBezTo>
                <a:cubicBezTo>
                  <a:pt x="31089" y="4649636"/>
                  <a:pt x="236442" y="5338592"/>
                  <a:pt x="593046" y="5925483"/>
                </a:cubicBezTo>
                <a:lnTo>
                  <a:pt x="633874" y="5989169"/>
                </a:lnTo>
                <a:lnTo>
                  <a:pt x="607415" y="6005491"/>
                </a:lnTo>
                <a:lnTo>
                  <a:pt x="566458" y="5941603"/>
                </a:lnTo>
                <a:cubicBezTo>
                  <a:pt x="206998" y="5350013"/>
                  <a:pt x="0" y="4655538"/>
                  <a:pt x="0" y="3912717"/>
                </a:cubicBezTo>
                <a:cubicBezTo>
                  <a:pt x="0" y="1751783"/>
                  <a:pt x="1751783" y="0"/>
                  <a:pt x="3912717" y="0"/>
                </a:cubicBezTo>
                <a:close/>
              </a:path>
            </a:pathLst>
          </a:custGeom>
          <a:solidFill>
            <a:srgbClr val="FFFFFF">
              <a:alpha val="4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a:extLst>
              <a:ext uri="{FF2B5EF4-FFF2-40B4-BE49-F238E27FC236}">
                <a16:creationId xmlns:a16="http://schemas.microsoft.com/office/drawing/2014/main" id="{19660E16-DCC0-4B6C-8E84-4C292580059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516018" y="331504"/>
            <a:ext cx="6675982" cy="5235326"/>
            <a:chOff x="5516018" y="331504"/>
            <a:chExt cx="6675982" cy="5235326"/>
          </a:xfrm>
        </p:grpSpPr>
        <p:cxnSp>
          <p:nvCxnSpPr>
            <p:cNvPr id="21" name="Straight Connector 20">
              <a:extLst>
                <a:ext uri="{FF2B5EF4-FFF2-40B4-BE49-F238E27FC236}">
                  <a16:creationId xmlns:a16="http://schemas.microsoft.com/office/drawing/2014/main" id="{29130F79-611E-4458-B53E-36A2572171A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66830" y="3315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2EA78691-46E9-469A-921B-9D16933EE19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 flipH="1">
              <a:off x="9408861" y="3383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CA4AA196-3090-4283-ADF0-893F8108586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 flipH="1">
              <a:off x="9551700" y="34763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1FD33794-9D71-4B08-AE11-8B589EFBA25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0000" flipH="1">
              <a:off x="9688748" y="36808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38AFBF0E-867E-4181-93DF-9A13F334B01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9824866" y="38922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C7EA8258-0459-4037-BABC-B1A0A5D7055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0000" flipH="1">
              <a:off x="9966867" y="41754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E8BB355F-363A-4046-90AF-3DDB7AA1845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80000" flipH="1">
              <a:off x="10104425" y="4458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A9334308-B9EC-41CF-8B6C-23FB134BA58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00000" flipH="1">
              <a:off x="10240513" y="47948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30781133-0656-4918-BE6A-703C148ED9D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10373882" y="52435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6B4F93AD-8044-447B-8CAC-8A069716034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0" flipH="1">
              <a:off x="10505632" y="570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EAA78689-5B7A-4420-A3DC-0EA08158353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20000" flipH="1">
              <a:off x="10637382" y="62134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F09CC934-4D78-4334-8B7F-4D0C13D6C91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440000" flipH="1">
              <a:off x="10760965" y="69043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068DA411-6F43-42CF-8A08-B2871E38225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10888991" y="755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3417563A-04A5-4952-AA6D-E503558C543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740000" flipH="1">
              <a:off x="11010193" y="81974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4A41B232-E630-4AC7-9A97-763529D7051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60000" flipH="1">
              <a:off x="11129014" y="89566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7EABA1A2-F7BA-4FB5-AD0A-A4DBBCF6F7D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80000" flipH="1">
              <a:off x="11249872" y="968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7EA99E51-908F-4D65-AC2B-A8E75A1FE4A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11366875" y="10480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5F2D126B-7D1C-4D2C-97D5-2D8C686B782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280000" flipH="1">
              <a:off x="11474058" y="11315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74B20164-1C4E-4FA3-A2E5-389E7407730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0" flipH="1">
              <a:off x="11583303" y="122179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C54E7AD9-228F-47CD-A598-CB579B489AF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20000" flipH="1">
              <a:off x="11685344" y="132177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D7D2B81A-6082-4668-8AA7-F2757C8EC20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11787704" y="14176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1469BD5F-3BFE-4BA0-A24F-7F80A73B823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20000" flipH="1">
              <a:off x="11880859" y="15179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224D532A-F49F-4BB9-AAA6-8B2B89CB6F1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940000" flipH="1">
              <a:off x="11969252" y="162743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2224AE-40A4-483D-991E-9490A01B761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60000" flipH="1">
              <a:off x="12062016" y="173601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DD3DE117-F3FA-4657-B4A7-40DE41238FA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074680" y="1910249"/>
              <a:ext cx="117320" cy="82912"/>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D85EA1EB-1126-463C-AD87-4FB126C6FF4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149943" y="2083594"/>
              <a:ext cx="39676" cy="21436"/>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90336723-7646-4B25-9EE9-519CC833422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 flipH="1">
              <a:off x="9127990" y="33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652B6D8B-5579-4262-9376-B702382B0E2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 flipH="1">
              <a:off x="8987576" y="33663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B07893BD-D1AE-48C1-91A9-D4787937628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 flipH="1">
              <a:off x="8844859" y="35117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0C6FEEA5-8E66-4C31-92AD-01305FF4887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8706904" y="3657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D3E18335-591C-4354-9390-DD371BB3F92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20000" flipH="1">
              <a:off x="8568008" y="3878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151098D0-C2B4-4D61-92D5-C81DDBDA22D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840000" flipH="1">
              <a:off x="8429112" y="4100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3EACD9C3-3E01-47CF-BC68-BDAE22E30B4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60000" flipH="1">
              <a:off x="8294968" y="4462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80A5C950-6480-44E0-9D50-F193147D556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8160824" y="48237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C68F1BDE-24EB-4308-AB69-F353C8598B4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60000" flipH="1">
              <a:off x="8027689" y="53184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D83E12EF-845B-41E6-BA82-F6CD46C0FEA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80000" flipH="1">
              <a:off x="7894554" y="58132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E646EE72-4D70-46B4-B655-74722AAC2AD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500000" flipH="1">
              <a:off x="7761419" y="63079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72BB073B-89FD-4B47-814B-A8EE7A1EE18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7636645" y="6898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EEE25488-63A9-43E5-A03F-2E628C3B211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0" flipH="1">
              <a:off x="7511871" y="75119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2BE7FDEE-BD70-4D8F-B5CE-4D03F1D00E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20000" flipH="1">
              <a:off x="7387899" y="81977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3039673A-8522-4BFC-B8B2-7F2FEAED418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040000" flipH="1">
              <a:off x="7268530" y="8931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47AB08C4-AF01-4D1D-90EA-A4113CFF994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7152030" y="9765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FC8E7B06-FF45-4365-9DF4-E8E315A5B34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340000" flipH="1">
              <a:off x="7041695" y="10600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08F00765-F5EC-427C-A7A1-CDFA0406F2A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60000" flipH="1">
              <a:off x="6931360" y="114346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2FE1EF8A-C81D-4879-9142-3697CA0BCBD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80000" flipH="1">
              <a:off x="6819070" y="123586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D80C0B62-6F07-4DD2-B308-F3C29F29443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6721359" y="133274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E9C7C8CB-2D13-4138-B3C1-B78EC19B59D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80000" flipH="1">
              <a:off x="6617467" y="1429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8EB1BC7E-04BC-423C-843D-7C149C25A1A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0" flipH="1">
              <a:off x="6520032" y="15272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A8BA62C3-B17C-4AD0-B585-1C42ED74560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120000" flipH="1">
              <a:off x="6429579" y="16416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1B6F8BD1-22F9-4EE2-93C7-F859F3B9908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240000" flipH="1">
              <a:off x="6340532" y="1750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B173F2AA-33AE-4A43-AFA9-50C60D6F689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420000" flipH="1">
              <a:off x="6261757" y="18601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16339DB1-5BB0-42C5-B12D-7555AD403DA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540000" flipH="1">
              <a:off x="6184144" y="19796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1413BF1A-CE02-41EB-8977-EBE39AE0DAB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60000" flipH="1">
              <a:off x="6106531" y="20990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7899680C-3DC7-4B71-8D34-7EE8306FEC2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780000" flipH="1">
              <a:off x="6043206" y="222255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13B57EA5-419A-4EE0-BB93-356B12F6D03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960000" flipH="1">
              <a:off x="5978913" y="234430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37A79B15-73B1-417F-A985-25FBC893F73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080000" flipH="1">
              <a:off x="5912438" y="24706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566DE9DC-92E2-44D8-B7D0-D1295DD8F03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0" flipH="1">
              <a:off x="5858875" y="260092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A9A1F3CD-685D-4541-8715-91E39B1E230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320000" flipH="1">
              <a:off x="5808182" y="273404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C63E90F9-BD80-4805-A68E-CA56D524961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500000" flipH="1">
              <a:off x="5773263" y="28668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1014402D-979B-4D18-9E85-4D8F6C986F4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620000" flipH="1">
              <a:off x="5735963" y="300206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2A04AE49-4B0B-4908-B1DB-480F568D284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740000" flipH="1">
              <a:off x="5700105" y="31389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3293E6AC-4EF0-4B88-AC7E-BCB112010B6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860000" flipH="1">
              <a:off x="5665939" y="327548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6344B49D-AFCD-4426-AC08-F3128282C34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040000" flipH="1">
              <a:off x="5644476" y="341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83B776AB-0884-47E4-AC8D-69A19A6103D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160000" flipH="1">
              <a:off x="5626530" y="3554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01EC5397-87DB-4803-855B-44DFE9BBB81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280000" flipH="1">
              <a:off x="5616429" y="36918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18EF0075-59DA-4C16-BF01-C65EE2DDD80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0" flipH="1">
              <a:off x="5611319" y="38353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9ABF3642-CC62-4EA5-8A59-1AFF97A5608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580000" flipH="1">
              <a:off x="5608540" y="397572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F7715913-AE6D-4FFC-A6EC-E7EE027D271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700000" flipH="1">
              <a:off x="5605761" y="41160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46B78CB6-17D0-445E-A523-FD18D3BE29D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820000" flipH="1">
              <a:off x="5624195" y="425421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783E7655-41DA-4DFA-9DEC-FD37064F0AB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940000" flipH="1">
              <a:off x="5642629" y="43923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5E953697-F897-4DE0-B735-80C721129E6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120000" flipH="1">
              <a:off x="5654818" y="45363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7C7CED19-0566-4D81-A59A-5A3561F1B70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240000" flipH="1">
              <a:off x="5684446" y="467136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CE247A59-B18F-4331-BC8D-07C3DA5E8E8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360000" flipH="1">
              <a:off x="5714074" y="48087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F21C3132-6A07-4EB5-A00C-2176067CB11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480000" flipH="1">
              <a:off x="5748464" y="49484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4067D677-3FA9-4187-B1CA-F6298A917C2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60000" flipH="1">
              <a:off x="5792091" y="507760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82E9FC80-B3E8-47CE-862C-9F6E9E598A4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780000" flipH="1">
              <a:off x="5847441" y="52112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2D383F3C-A57C-472A-9E05-CCD8A4F8E50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900000" flipH="1">
              <a:off x="5900410" y="53424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E534D376-6ABA-4DF9-BBEA-EB5A8818043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020000" flipH="1">
              <a:off x="5955760" y="547369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grpSp>
      <p:graphicFrame>
        <p:nvGraphicFramePr>
          <p:cNvPr id="5" name="Chart 4">
            <a:extLst>
              <a:ext uri="{FF2B5EF4-FFF2-40B4-BE49-F238E27FC236}">
                <a16:creationId xmlns:a16="http://schemas.microsoft.com/office/drawing/2014/main" id="{F678287F-CC71-CF6C-2CB0-1279B20C937C}"/>
              </a:ext>
            </a:extLst>
          </p:cNvPr>
          <p:cNvGraphicFramePr/>
          <p:nvPr>
            <p:extLst>
              <p:ext uri="{D42A27DB-BD31-4B8C-83A1-F6EECF244321}">
                <p14:modId xmlns:p14="http://schemas.microsoft.com/office/powerpoint/2010/main" val="3564770316"/>
              </p:ext>
            </p:extLst>
          </p:nvPr>
        </p:nvGraphicFramePr>
        <p:xfrm>
          <a:off x="7355001" y="1731777"/>
          <a:ext cx="3686910" cy="4606634"/>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Box 5">
            <a:extLst>
              <a:ext uri="{FF2B5EF4-FFF2-40B4-BE49-F238E27FC236}">
                <a16:creationId xmlns:a16="http://schemas.microsoft.com/office/drawing/2014/main" id="{32F315C9-91E7-1ACD-2A79-F9175A2C277D}"/>
              </a:ext>
            </a:extLst>
          </p:cNvPr>
          <p:cNvSpPr txBox="1"/>
          <p:nvPr/>
        </p:nvSpPr>
        <p:spPr>
          <a:xfrm>
            <a:off x="647" y="2953412"/>
            <a:ext cx="5169430"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solidFill>
                  <a:schemeClr val="bg1"/>
                </a:solidFill>
                <a:ea typeface="Calibri"/>
                <a:cs typeface="Calibri"/>
              </a:rPr>
              <a:t>26 Story Points completed out of 26 Story Points = 100% Completed</a:t>
            </a:r>
          </a:p>
        </p:txBody>
      </p:sp>
    </p:spTree>
    <p:extLst>
      <p:ext uri="{BB962C8B-B14F-4D97-AF65-F5344CB8AC3E}">
        <p14:creationId xmlns:p14="http://schemas.microsoft.com/office/powerpoint/2010/main" val="2867856011"/>
      </p:ext>
    </p:extLst>
  </p:cSld>
  <p:clrMapOvr>
    <a:overrideClrMapping bg1="lt1" tx1="dk1" bg2="lt2" tx2="dk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DD979F-2E1D-26A1-7C86-05F2483E4D33}"/>
              </a:ext>
            </a:extLst>
          </p:cNvPr>
          <p:cNvSpPr>
            <a:spLocks noGrp="1"/>
          </p:cNvSpPr>
          <p:nvPr>
            <p:ph type="title"/>
          </p:nvPr>
        </p:nvSpPr>
        <p:spPr/>
        <p:txBody>
          <a:bodyPr/>
          <a:lstStyle/>
          <a:p>
            <a:r>
              <a:rPr lang="en-US">
                <a:ea typeface="Calibri Light"/>
                <a:cs typeface="Calibri Light"/>
              </a:rPr>
              <a:t>Team Members</a:t>
            </a:r>
            <a:endParaRPr lang="en-US"/>
          </a:p>
        </p:txBody>
      </p:sp>
      <p:pic>
        <p:nvPicPr>
          <p:cNvPr id="6" name="Picture 5" descr="A person with long hair smiling&#10;&#10;AI-generated content may be incorrect.">
            <a:extLst>
              <a:ext uri="{FF2B5EF4-FFF2-40B4-BE49-F238E27FC236}">
                <a16:creationId xmlns:a16="http://schemas.microsoft.com/office/drawing/2014/main" id="{314DB29B-D555-860A-4A56-60683D093ACF}"/>
              </a:ext>
            </a:extLst>
          </p:cNvPr>
          <p:cNvPicPr>
            <a:picLocks noChangeAspect="1"/>
          </p:cNvPicPr>
          <p:nvPr/>
        </p:nvPicPr>
        <p:blipFill>
          <a:blip r:embed="rId2"/>
          <a:stretch>
            <a:fillRect/>
          </a:stretch>
        </p:blipFill>
        <p:spPr>
          <a:xfrm>
            <a:off x="173976" y="2181934"/>
            <a:ext cx="2208772" cy="2211391"/>
          </a:xfrm>
          <a:prstGeom prst="rect">
            <a:avLst/>
          </a:prstGeom>
        </p:spPr>
      </p:pic>
      <p:pic>
        <p:nvPicPr>
          <p:cNvPr id="9" name="Content Placeholder 8" descr="A person with a beard smiling&#10;&#10;AI-generated content may be incorrect.">
            <a:extLst>
              <a:ext uri="{FF2B5EF4-FFF2-40B4-BE49-F238E27FC236}">
                <a16:creationId xmlns:a16="http://schemas.microsoft.com/office/drawing/2014/main" id="{E83E7C6F-461A-8CC2-20CE-A2B3C5DF76A6}"/>
              </a:ext>
            </a:extLst>
          </p:cNvPr>
          <p:cNvPicPr>
            <a:picLocks noGrp="1" noChangeAspect="1"/>
          </p:cNvPicPr>
          <p:nvPr>
            <p:ph idx="1"/>
          </p:nvPr>
        </p:nvPicPr>
        <p:blipFill>
          <a:blip r:embed="rId3"/>
          <a:stretch>
            <a:fillRect/>
          </a:stretch>
        </p:blipFill>
        <p:spPr>
          <a:xfrm>
            <a:off x="2734824" y="1802506"/>
            <a:ext cx="1917377" cy="2979167"/>
          </a:xfrm>
        </p:spPr>
      </p:pic>
      <p:pic>
        <p:nvPicPr>
          <p:cNvPr id="3" name="Picture 2" descr="A person smiling at camera&#10;&#10;AI-generated content may be incorrect.">
            <a:extLst>
              <a:ext uri="{FF2B5EF4-FFF2-40B4-BE49-F238E27FC236}">
                <a16:creationId xmlns:a16="http://schemas.microsoft.com/office/drawing/2014/main" id="{800C401F-EBA3-8D0D-62E8-01267258459C}"/>
              </a:ext>
            </a:extLst>
          </p:cNvPr>
          <p:cNvPicPr>
            <a:picLocks noChangeAspect="1"/>
          </p:cNvPicPr>
          <p:nvPr/>
        </p:nvPicPr>
        <p:blipFill>
          <a:blip r:embed="rId4"/>
          <a:stretch>
            <a:fillRect/>
          </a:stretch>
        </p:blipFill>
        <p:spPr>
          <a:xfrm>
            <a:off x="4946800" y="2229752"/>
            <a:ext cx="2290671" cy="2218209"/>
          </a:xfrm>
          <a:prstGeom prst="rect">
            <a:avLst/>
          </a:prstGeom>
        </p:spPr>
      </p:pic>
      <p:sp>
        <p:nvSpPr>
          <p:cNvPr id="10" name="TextBox 9">
            <a:extLst>
              <a:ext uri="{FF2B5EF4-FFF2-40B4-BE49-F238E27FC236}">
                <a16:creationId xmlns:a16="http://schemas.microsoft.com/office/drawing/2014/main" id="{1E5A0BD7-C088-730C-2C5E-0C36F576C274}"/>
              </a:ext>
            </a:extLst>
          </p:cNvPr>
          <p:cNvSpPr txBox="1"/>
          <p:nvPr/>
        </p:nvSpPr>
        <p:spPr>
          <a:xfrm>
            <a:off x="174984" y="4999833"/>
            <a:ext cx="2207558"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Calibri"/>
                <a:cs typeface="Calibri"/>
              </a:rPr>
              <a:t>Sabrina </a:t>
            </a:r>
            <a:r>
              <a:rPr lang="en-US" err="1">
                <a:ea typeface="Calibri"/>
                <a:cs typeface="Calibri"/>
              </a:rPr>
              <a:t>Scaccio</a:t>
            </a:r>
            <a:r>
              <a:rPr lang="en-US">
                <a:ea typeface="Calibri"/>
                <a:cs typeface="Calibri"/>
              </a:rPr>
              <a:t>: Scrum Master / Developer</a:t>
            </a:r>
          </a:p>
        </p:txBody>
      </p:sp>
      <p:sp>
        <p:nvSpPr>
          <p:cNvPr id="12" name="TextBox 11">
            <a:extLst>
              <a:ext uri="{FF2B5EF4-FFF2-40B4-BE49-F238E27FC236}">
                <a16:creationId xmlns:a16="http://schemas.microsoft.com/office/drawing/2014/main" id="{B07C7EE7-DA67-9A37-0984-FC749C247AEC}"/>
              </a:ext>
            </a:extLst>
          </p:cNvPr>
          <p:cNvSpPr txBox="1"/>
          <p:nvPr/>
        </p:nvSpPr>
        <p:spPr>
          <a:xfrm>
            <a:off x="5244352" y="4999067"/>
            <a:ext cx="2532529"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Calibri"/>
                <a:cs typeface="Calibri"/>
              </a:rPr>
              <a:t>Justin Rivera: </a:t>
            </a:r>
          </a:p>
          <a:p>
            <a:r>
              <a:rPr lang="en-US">
                <a:ea typeface="Calibri"/>
                <a:cs typeface="Calibri"/>
              </a:rPr>
              <a:t>Front End Developer</a:t>
            </a:r>
          </a:p>
        </p:txBody>
      </p:sp>
      <p:sp>
        <p:nvSpPr>
          <p:cNvPr id="13" name="TextBox 12">
            <a:extLst>
              <a:ext uri="{FF2B5EF4-FFF2-40B4-BE49-F238E27FC236}">
                <a16:creationId xmlns:a16="http://schemas.microsoft.com/office/drawing/2014/main" id="{B084C114-0B0F-59A9-EF3B-E2FAE7365C02}"/>
              </a:ext>
            </a:extLst>
          </p:cNvPr>
          <p:cNvSpPr txBox="1"/>
          <p:nvPr/>
        </p:nvSpPr>
        <p:spPr>
          <a:xfrm>
            <a:off x="2731360" y="4995238"/>
            <a:ext cx="2151529"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Calibri"/>
                <a:cs typeface="Calibri"/>
              </a:rPr>
              <a:t>Thomas D'Anna: Front End Developer</a:t>
            </a:r>
            <a:endParaRPr lang="en-US"/>
          </a:p>
        </p:txBody>
      </p:sp>
      <p:pic>
        <p:nvPicPr>
          <p:cNvPr id="4" name="Picture 3" descr="A person taking a selfie in front of a city&#10;&#10;AI-generated content may be incorrect.">
            <a:extLst>
              <a:ext uri="{FF2B5EF4-FFF2-40B4-BE49-F238E27FC236}">
                <a16:creationId xmlns:a16="http://schemas.microsoft.com/office/drawing/2014/main" id="{3185B752-D015-D3B1-66A1-51C61594525C}"/>
              </a:ext>
            </a:extLst>
          </p:cNvPr>
          <p:cNvPicPr>
            <a:picLocks noChangeAspect="1"/>
          </p:cNvPicPr>
          <p:nvPr/>
        </p:nvPicPr>
        <p:blipFill>
          <a:blip r:embed="rId5"/>
          <a:stretch>
            <a:fillRect/>
          </a:stretch>
        </p:blipFill>
        <p:spPr>
          <a:xfrm>
            <a:off x="7552919" y="1799705"/>
            <a:ext cx="2159607" cy="2789264"/>
          </a:xfrm>
          <a:prstGeom prst="rect">
            <a:avLst/>
          </a:prstGeom>
        </p:spPr>
      </p:pic>
      <p:sp>
        <p:nvSpPr>
          <p:cNvPr id="5" name="TextBox 4">
            <a:extLst>
              <a:ext uri="{FF2B5EF4-FFF2-40B4-BE49-F238E27FC236}">
                <a16:creationId xmlns:a16="http://schemas.microsoft.com/office/drawing/2014/main" id="{1DDD6923-5E94-F8E0-7618-080870AB7E32}"/>
              </a:ext>
            </a:extLst>
          </p:cNvPr>
          <p:cNvSpPr txBox="1"/>
          <p:nvPr/>
        </p:nvSpPr>
        <p:spPr>
          <a:xfrm>
            <a:off x="7563525" y="4998767"/>
            <a:ext cx="2150301"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Calibri"/>
                <a:cs typeface="Calibri"/>
              </a:rPr>
              <a:t>Victor Zapata:</a:t>
            </a:r>
          </a:p>
          <a:p>
            <a:r>
              <a:rPr lang="en-US">
                <a:ea typeface="Calibri"/>
                <a:cs typeface="Calibri"/>
              </a:rPr>
              <a:t>Back End Developer</a:t>
            </a:r>
          </a:p>
        </p:txBody>
      </p:sp>
      <p:pic>
        <p:nvPicPr>
          <p:cNvPr id="7" name="Picture 6" descr="A person taking a selfie&#10;&#10;AI-generated content may be incorrect.">
            <a:extLst>
              <a:ext uri="{FF2B5EF4-FFF2-40B4-BE49-F238E27FC236}">
                <a16:creationId xmlns:a16="http://schemas.microsoft.com/office/drawing/2014/main" id="{35D5F6C9-3C05-8DF4-A255-B5C7DBD656CB}"/>
              </a:ext>
            </a:extLst>
          </p:cNvPr>
          <p:cNvPicPr>
            <a:picLocks noChangeAspect="1"/>
          </p:cNvPicPr>
          <p:nvPr/>
        </p:nvPicPr>
        <p:blipFill>
          <a:blip r:embed="rId6"/>
          <a:stretch>
            <a:fillRect/>
          </a:stretch>
        </p:blipFill>
        <p:spPr>
          <a:xfrm>
            <a:off x="10087707" y="1932354"/>
            <a:ext cx="1854200" cy="2524369"/>
          </a:xfrm>
          <a:prstGeom prst="rect">
            <a:avLst/>
          </a:prstGeom>
        </p:spPr>
      </p:pic>
      <p:sp>
        <p:nvSpPr>
          <p:cNvPr id="8" name="TextBox 7">
            <a:extLst>
              <a:ext uri="{FF2B5EF4-FFF2-40B4-BE49-F238E27FC236}">
                <a16:creationId xmlns:a16="http://schemas.microsoft.com/office/drawing/2014/main" id="{B4B0BD39-58FA-9758-0E4F-905F9CD2027B}"/>
              </a:ext>
            </a:extLst>
          </p:cNvPr>
          <p:cNvSpPr txBox="1"/>
          <p:nvPr/>
        </p:nvSpPr>
        <p:spPr>
          <a:xfrm>
            <a:off x="9714685" y="5000218"/>
            <a:ext cx="2157046"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Calibri"/>
                <a:cs typeface="Calibri"/>
              </a:rPr>
              <a:t>Michael Silva:</a:t>
            </a:r>
          </a:p>
          <a:p>
            <a:r>
              <a:rPr lang="en-US">
                <a:ea typeface="Calibri"/>
                <a:cs typeface="Calibri"/>
              </a:rPr>
              <a:t>Back End Developer</a:t>
            </a:r>
          </a:p>
        </p:txBody>
      </p:sp>
    </p:spTree>
    <p:extLst>
      <p:ext uri="{BB962C8B-B14F-4D97-AF65-F5344CB8AC3E}">
        <p14:creationId xmlns:p14="http://schemas.microsoft.com/office/powerpoint/2010/main" val="15737639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103" name="Picture 102">
            <a:extLst>
              <a:ext uri="{FF2B5EF4-FFF2-40B4-BE49-F238E27FC236}">
                <a16:creationId xmlns:a16="http://schemas.microsoft.com/office/drawing/2014/main" id="{CBECFFDC-94DB-4DA3-94FE-22FEDDA8FA3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17ED923C-3A72-8689-876F-C11B2976263C}"/>
              </a:ext>
            </a:extLst>
          </p:cNvPr>
          <p:cNvSpPr>
            <a:spLocks noGrp="1"/>
          </p:cNvSpPr>
          <p:nvPr>
            <p:ph type="title"/>
          </p:nvPr>
        </p:nvSpPr>
        <p:spPr>
          <a:xfrm>
            <a:off x="1032933" y="4538133"/>
            <a:ext cx="10127192" cy="931341"/>
          </a:xfrm>
        </p:spPr>
        <p:txBody>
          <a:bodyPr vert="horz" lIns="91440" tIns="45720" rIns="91440" bIns="45720" rtlCol="0" anchor="b">
            <a:normAutofit/>
          </a:bodyPr>
          <a:lstStyle/>
          <a:p>
            <a:pPr algn="r"/>
            <a:r>
              <a:rPr lang="en-US" sz="4000"/>
              <a:t>Retrospective S</a:t>
            </a:r>
          </a:p>
        </p:txBody>
      </p:sp>
      <p:pic>
        <p:nvPicPr>
          <p:cNvPr id="3" name="Picture 2" descr="A screenshot of a computer&#10;&#10;AI-generated content may be incorrect.">
            <a:extLst>
              <a:ext uri="{FF2B5EF4-FFF2-40B4-BE49-F238E27FC236}">
                <a16:creationId xmlns:a16="http://schemas.microsoft.com/office/drawing/2014/main" id="{3B644132-04A3-1006-8D47-65EC60836375}"/>
              </a:ext>
            </a:extLst>
          </p:cNvPr>
          <p:cNvPicPr>
            <a:picLocks noChangeAspect="1"/>
          </p:cNvPicPr>
          <p:nvPr/>
        </p:nvPicPr>
        <p:blipFill>
          <a:blip r:embed="rId4"/>
          <a:srcRect t="214" r="1" b="13762"/>
          <a:stretch/>
        </p:blipFill>
        <p:spPr>
          <a:xfrm>
            <a:off x="922867" y="576765"/>
            <a:ext cx="10346266" cy="4064737"/>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127909633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0142A5D-B4D9-5519-0295-B3D4A5D181AD}"/>
            </a:ext>
          </a:extLst>
        </p:cNvPr>
        <p:cNvGrpSpPr/>
        <p:nvPr/>
      </p:nvGrpSpPr>
      <p:grpSpPr>
        <a:xfrm>
          <a:off x="0" y="0"/>
          <a:ext cx="0" cy="0"/>
          <a:chOff x="0" y="0"/>
          <a:chExt cx="0" cy="0"/>
        </a:xfrm>
      </p:grpSpPr>
      <p:pic>
        <p:nvPicPr>
          <p:cNvPr id="9" name="Picture 8">
            <a:extLst>
              <a:ext uri="{FF2B5EF4-FFF2-40B4-BE49-F238E27FC236}">
                <a16:creationId xmlns:a16="http://schemas.microsoft.com/office/drawing/2014/main" id="{9B07EFCE-C309-A2EF-8B9A-90BCCB06BA4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1" name="Rectangle 10">
            <a:extLst>
              <a:ext uri="{FF2B5EF4-FFF2-40B4-BE49-F238E27FC236}">
                <a16:creationId xmlns:a16="http://schemas.microsoft.com/office/drawing/2014/main" id="{AD11CFD4-F206-BD9B-124F-52B27E6EDA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B34FE0B0-7842-04EC-307B-46848E9D829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r="51622"/>
          <a:stretch/>
        </p:blipFill>
        <p:spPr>
          <a:xfrm>
            <a:off x="1" y="0"/>
            <a:ext cx="5896768" cy="6856214"/>
          </a:xfrm>
          <a:prstGeom prst="rect">
            <a:avLst/>
          </a:prstGeom>
        </p:spPr>
      </p:pic>
      <p:sp>
        <p:nvSpPr>
          <p:cNvPr id="2" name="Title 1">
            <a:extLst>
              <a:ext uri="{FF2B5EF4-FFF2-40B4-BE49-F238E27FC236}">
                <a16:creationId xmlns:a16="http://schemas.microsoft.com/office/drawing/2014/main" id="{D68F3530-5640-278D-4E23-154E02F47AE1}"/>
              </a:ext>
            </a:extLst>
          </p:cNvPr>
          <p:cNvSpPr>
            <a:spLocks noGrp="1"/>
          </p:cNvSpPr>
          <p:nvPr>
            <p:ph type="title"/>
          </p:nvPr>
        </p:nvSpPr>
        <p:spPr>
          <a:xfrm>
            <a:off x="477351" y="2889250"/>
            <a:ext cx="4513792" cy="1085848"/>
          </a:xfrm>
        </p:spPr>
        <p:txBody>
          <a:bodyPr vert="horz" lIns="91440" tIns="45720" rIns="91440" bIns="45720" rtlCol="0" anchor="b">
            <a:normAutofit fontScale="90000"/>
          </a:bodyPr>
          <a:lstStyle/>
          <a:p>
            <a:pPr algn="r"/>
            <a:r>
              <a:rPr lang="en-US" sz="4800">
                <a:solidFill>
                  <a:srgbClr val="FFFFFF"/>
                </a:solidFill>
              </a:rPr>
              <a:t>Project Demo M</a:t>
            </a:r>
          </a:p>
        </p:txBody>
      </p:sp>
      <p:sp useBgFill="1">
        <p:nvSpPr>
          <p:cNvPr id="15" name="Freeform 5">
            <a:extLst>
              <a:ext uri="{FF2B5EF4-FFF2-40B4-BE49-F238E27FC236}">
                <a16:creationId xmlns:a16="http://schemas.microsoft.com/office/drawing/2014/main" id="{5626F2D9-1351-EA7C-AE26-69EFC7C44F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5827529" y="660400"/>
            <a:ext cx="6381405" cy="6214533"/>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17" name="Freeform 14">
            <a:extLst>
              <a:ext uri="{FF2B5EF4-FFF2-40B4-BE49-F238E27FC236}">
                <a16:creationId xmlns:a16="http://schemas.microsoft.com/office/drawing/2014/main" id="{0360E3A2-2023-DFB9-13CC-C84F71D61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81603" y="104899"/>
            <a:ext cx="6896713" cy="6005491"/>
          </a:xfrm>
          <a:custGeom>
            <a:avLst/>
            <a:gdLst>
              <a:gd name="connsiteX0" fmla="*/ 3912717 w 6896713"/>
              <a:gd name="connsiteY0" fmla="*/ 0 h 6005491"/>
              <a:gd name="connsiteX1" fmla="*/ 6679426 w 6896713"/>
              <a:gd name="connsiteY1" fmla="*/ 1146008 h 6005491"/>
              <a:gd name="connsiteX2" fmla="*/ 6896713 w 6896713"/>
              <a:gd name="connsiteY2" fmla="*/ 1385085 h 6005491"/>
              <a:gd name="connsiteX3" fmla="*/ 6896713 w 6896713"/>
              <a:gd name="connsiteY3" fmla="*/ 1431256 h 6005491"/>
              <a:gd name="connsiteX4" fmla="*/ 6657442 w 6896713"/>
              <a:gd name="connsiteY4" fmla="*/ 1167992 h 6005491"/>
              <a:gd name="connsiteX5" fmla="*/ 3912717 w 6896713"/>
              <a:gd name="connsiteY5" fmla="*/ 31089 h 6005491"/>
              <a:gd name="connsiteX6" fmla="*/ 31089 w 6896713"/>
              <a:gd name="connsiteY6" fmla="*/ 3912717 h 6005491"/>
              <a:gd name="connsiteX7" fmla="*/ 593046 w 6896713"/>
              <a:gd name="connsiteY7" fmla="*/ 5925483 h 6005491"/>
              <a:gd name="connsiteX8" fmla="*/ 633874 w 6896713"/>
              <a:gd name="connsiteY8" fmla="*/ 5989169 h 6005491"/>
              <a:gd name="connsiteX9" fmla="*/ 607415 w 6896713"/>
              <a:gd name="connsiteY9" fmla="*/ 6005491 h 6005491"/>
              <a:gd name="connsiteX10" fmla="*/ 566458 w 6896713"/>
              <a:gd name="connsiteY10" fmla="*/ 5941603 h 6005491"/>
              <a:gd name="connsiteX11" fmla="*/ 0 w 6896713"/>
              <a:gd name="connsiteY11" fmla="*/ 3912717 h 6005491"/>
              <a:gd name="connsiteX12" fmla="*/ 3912717 w 6896713"/>
              <a:gd name="connsiteY12" fmla="*/ 0 h 600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96713" h="6005491">
                <a:moveTo>
                  <a:pt x="3912717" y="0"/>
                </a:moveTo>
                <a:cubicBezTo>
                  <a:pt x="4993184" y="0"/>
                  <a:pt x="5971363" y="437946"/>
                  <a:pt x="6679426" y="1146008"/>
                </a:cubicBezTo>
                <a:lnTo>
                  <a:pt x="6896713" y="1385085"/>
                </a:lnTo>
                <a:lnTo>
                  <a:pt x="6896713" y="1431256"/>
                </a:lnTo>
                <a:lnTo>
                  <a:pt x="6657442" y="1167992"/>
                </a:lnTo>
                <a:cubicBezTo>
                  <a:pt x="5955006" y="465555"/>
                  <a:pt x="4984599" y="31089"/>
                  <a:pt x="3912717" y="31089"/>
                </a:cubicBezTo>
                <a:cubicBezTo>
                  <a:pt x="1768953" y="31089"/>
                  <a:pt x="31089" y="1768953"/>
                  <a:pt x="31089" y="3912717"/>
                </a:cubicBezTo>
                <a:cubicBezTo>
                  <a:pt x="31089" y="4649636"/>
                  <a:pt x="236442" y="5338592"/>
                  <a:pt x="593046" y="5925483"/>
                </a:cubicBezTo>
                <a:lnTo>
                  <a:pt x="633874" y="5989169"/>
                </a:lnTo>
                <a:lnTo>
                  <a:pt x="607415" y="6005491"/>
                </a:lnTo>
                <a:lnTo>
                  <a:pt x="566458" y="5941603"/>
                </a:lnTo>
                <a:cubicBezTo>
                  <a:pt x="206998" y="5350013"/>
                  <a:pt x="0" y="4655538"/>
                  <a:pt x="0" y="3912717"/>
                </a:cubicBezTo>
                <a:cubicBezTo>
                  <a:pt x="0" y="1751783"/>
                  <a:pt x="1751783" y="0"/>
                  <a:pt x="3912717" y="0"/>
                </a:cubicBezTo>
                <a:close/>
              </a:path>
            </a:pathLst>
          </a:custGeom>
          <a:solidFill>
            <a:srgbClr val="FFFFFF">
              <a:alpha val="4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EAAB64E5-3833-003F-9D1A-D7AD827C441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516018" y="331504"/>
            <a:ext cx="6675982" cy="5235326"/>
            <a:chOff x="5516018" y="331504"/>
            <a:chExt cx="6675982" cy="5235326"/>
          </a:xfrm>
        </p:grpSpPr>
        <p:cxnSp>
          <p:nvCxnSpPr>
            <p:cNvPr id="20" name="Straight Connector 19">
              <a:extLst>
                <a:ext uri="{FF2B5EF4-FFF2-40B4-BE49-F238E27FC236}">
                  <a16:creationId xmlns:a16="http://schemas.microsoft.com/office/drawing/2014/main" id="{EA612931-7FC4-983B-2CF6-6B73D315014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66830" y="3315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147D88E6-842C-4408-FEDF-468BEC9ABD9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 flipH="1">
              <a:off x="9408861" y="3383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BCBA3343-5DC1-4E55-1520-2C94695AD91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 flipH="1">
              <a:off x="9551700" y="34763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4A932A1-1419-6655-1089-D8A8A939848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0000" flipH="1">
              <a:off x="9688748" y="36808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A31ED0AE-5CCB-D8B1-4E13-5A267F894D4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9824866" y="38922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01FAA2D-0F6A-99F6-6FE3-B2A84A1F674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0000" flipH="1">
              <a:off x="9966867" y="41754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FB574DD0-1568-371D-72C3-620C1E71D66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80000" flipH="1">
              <a:off x="10104425" y="4458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5F7E8C5B-0A71-8176-EEBE-2BB167682C4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00000" flipH="1">
              <a:off x="10240513" y="47948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21409237-2514-8127-2CFC-7BBF498A1A3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10373882" y="52435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9F8891AF-7007-E271-2E03-42A72EE8B76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0" flipH="1">
              <a:off x="10505632" y="570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B8D5B041-883E-AA2A-30B6-9FE1835E639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20000" flipH="1">
              <a:off x="10637382" y="62134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EB35A3C2-E85D-7968-360D-24D33B4D40F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440000" flipH="1">
              <a:off x="10760965" y="69043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AF69751C-935C-3D95-F43A-458730C9F9B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10888991" y="755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DB343AA9-02A6-EA19-62C6-9AD0F50AFA7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740000" flipH="1">
              <a:off x="11010193" y="81974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E13E18A9-1FDC-7BCA-9840-89383DBF321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60000" flipH="1">
              <a:off x="11129014" y="89566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6AEECC74-130D-F9C2-0CB2-306C2F5B86B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80000" flipH="1">
              <a:off x="11249872" y="968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C08B2B21-584B-1608-C4CA-2DDDF34FCAA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11366875" y="10480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2A2B3BF4-DBF3-C5B7-6431-F550D97F9B9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280000" flipH="1">
              <a:off x="11474058" y="11315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103DE227-0670-06CA-B0DA-52BB81EFE15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0" flipH="1">
              <a:off x="11583303" y="122179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6EA97070-A35A-E7E0-1E83-2E961FAF12D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20000" flipH="1">
              <a:off x="11685344" y="132177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56ECEC69-C053-337E-BF9A-8D80E27D09E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11787704" y="14176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D5C27AA6-F1F1-FDB8-1635-CBFCE6DB9D6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20000" flipH="1">
              <a:off x="11880859" y="15179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C6D29D43-A6F7-A98E-A092-9607AFD67B2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940000" flipH="1">
              <a:off x="11969252" y="162743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5B6D4D58-B755-5693-9CB1-9D01C6766AB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60000" flipH="1">
              <a:off x="12062016" y="173601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A1B52376-599C-67F4-1FBB-CDF221AF9A0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074680" y="1910249"/>
              <a:ext cx="117320" cy="82912"/>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4F902274-B94A-ED16-9C70-549F0EEC0C0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149943" y="2083594"/>
              <a:ext cx="39676" cy="21436"/>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31E0D7EB-707A-3ADE-9DDE-400E38AFE1C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 flipH="1">
              <a:off x="9127990" y="33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A36BF2D4-4918-BF2D-9D81-18D2CADA19A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 flipH="1">
              <a:off x="8987576" y="33663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973CD315-099F-5937-8199-524A464F123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 flipH="1">
              <a:off x="8844859" y="35117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010B74F9-F185-2AC3-BF46-A9A197866B1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8706904" y="3657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18CB6471-D70C-910B-143A-46897F24849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20000" flipH="1">
              <a:off x="8568008" y="3878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0EBFDD54-AD63-5601-6CC6-BE94CD40DE4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840000" flipH="1">
              <a:off x="8429112" y="4100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1808EB77-54BE-4180-3C97-79DBF6A4255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60000" flipH="1">
              <a:off x="8294968" y="4462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9A0CC225-513E-CE74-4C77-3FE3FB89B22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8160824" y="48237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A5180655-2900-6E70-376B-3AEF9DA0EC8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60000" flipH="1">
              <a:off x="8027689" y="53184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95854C05-AC3E-EA5D-EF91-7B0674CDEA5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80000" flipH="1">
              <a:off x="7894554" y="58132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D0F19AAD-7A92-9BB5-621A-23658E9C35D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500000" flipH="1">
              <a:off x="7761419" y="63079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9E233E0D-A23F-CCE5-4623-47A495CD66B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7636645" y="6898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C32A5A54-7BEC-90E8-41C6-69CBFED34B3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0" flipH="1">
              <a:off x="7511871" y="75119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8539A181-24F4-5A26-9BDE-CD2DD134D86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20000" flipH="1">
              <a:off x="7387899" y="81977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3631FF1D-8F3C-98DF-798F-5A6D0A5A0F6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040000" flipH="1">
              <a:off x="7268530" y="8931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C0414371-893A-DA9F-1940-042CC02E30C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7152030" y="9765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06A3D162-8983-6F88-4FA9-5D2F7E9846C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340000" flipH="1">
              <a:off x="7041695" y="10600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91399085-248D-B023-F4CF-96E17DBB2CE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60000" flipH="1">
              <a:off x="6931360" y="114346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546369EA-275A-B2B2-DEE0-58F9301B66D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80000" flipH="1">
              <a:off x="6819070" y="123586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27931526-04A1-54CC-A6D1-4F44F435B78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6721359" y="133274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00C540EA-1083-9F39-B467-87F161F3DC0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80000" flipH="1">
              <a:off x="6617467" y="1429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EC7E06F6-FE9C-C93C-55C3-2255E731CD2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0" flipH="1">
              <a:off x="6520032" y="15272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E0201C53-6B25-E30E-7CD6-E5480D22CA0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120000" flipH="1">
              <a:off x="6429579" y="16416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EBC05388-C4E2-C96E-9913-EE9D8368690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240000" flipH="1">
              <a:off x="6340532" y="1750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326125A7-D8F1-CD3A-C4A1-68D0DF6F31E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420000" flipH="1">
              <a:off x="6261757" y="18601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B674CE68-9034-CB78-AFFA-26FDECDC47D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540000" flipH="1">
              <a:off x="6184144" y="19796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2B02EBF2-BB6F-51F3-2F76-C8B9A571EDD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60000" flipH="1">
              <a:off x="6106531" y="20990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D4D64826-6C44-CF61-21FF-84004CF656B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780000" flipH="1">
              <a:off x="6043206" y="222255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6521D4BA-49C6-1598-216A-92674B52543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960000" flipH="1">
              <a:off x="5978913" y="234430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0D01C2B4-2A22-13C6-300D-D03DF276530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080000" flipH="1">
              <a:off x="5912438" y="24706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0745A3F4-3765-456B-66C1-B2E30A3644E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0" flipH="1">
              <a:off x="5858875" y="260092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A590D2EC-49F2-C30C-A9AA-673C591120D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320000" flipH="1">
              <a:off x="5808182" y="273404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9CEFF5C3-A2DF-133C-F857-0BCEE5B5EA4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500000" flipH="1">
              <a:off x="5773263" y="28668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BEF9D3FD-A007-D785-0050-7B0D607299E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620000" flipH="1">
              <a:off x="5735963" y="300206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DA13FC7F-6060-6D0A-9C09-B15F3796028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740000" flipH="1">
              <a:off x="5700105" y="31389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8C5240BE-1FF1-2075-F3DB-15990EFD5B4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860000" flipH="1">
              <a:off x="5665939" y="327548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ED24E643-310F-F9E6-F6D9-565B471BF78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040000" flipH="1">
              <a:off x="5644476" y="341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E128A2B7-7825-862F-D827-1C3A8773E86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160000" flipH="1">
              <a:off x="5626530" y="3554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E8E2EF92-D5FB-94A6-C261-836ADF44824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280000" flipH="1">
              <a:off x="5616429" y="36918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E3B0FD10-C53C-148B-70AF-63A63E513EE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0" flipH="1">
              <a:off x="5611319" y="38353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B57DA01D-57D9-F8D4-6C7A-6E0DECB331B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580000" flipH="1">
              <a:off x="5608540" y="397572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9FCFA37A-432F-AB38-58E6-6DC79D7EE5F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700000" flipH="1">
              <a:off x="5605761" y="41160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512225BB-C2CB-5889-2EDF-187BECE4A72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820000" flipH="1">
              <a:off x="5624195" y="425421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D21E1B20-BB9C-E877-1292-51081ACB19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940000" flipH="1">
              <a:off x="5642629" y="43923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45038489-035D-B0AB-304E-825136FB2F8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120000" flipH="1">
              <a:off x="5654818" y="45363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43D2B125-5985-26BF-CF12-AE311BA7B90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240000" flipH="1">
              <a:off x="5684446" y="467136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57FAC1CA-D44F-7D78-ED98-5442256B482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360000" flipH="1">
              <a:off x="5714074" y="48087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6619237F-01E6-1086-C575-856CCFF88A0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480000" flipH="1">
              <a:off x="5748464" y="49484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AEF27448-DF64-7EAA-A981-C25CA085B90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60000" flipH="1">
              <a:off x="5792091" y="507760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93E495EC-8257-8CA9-9256-40B409DDA02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780000" flipH="1">
              <a:off x="5847441" y="52112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A041DD2A-E1A4-5342-C9B5-5C456A95B8D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900000" flipH="1">
              <a:off x="5900410" y="53424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C9B969C1-62ED-DC7F-04B5-EC3664859BB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020000" flipH="1">
              <a:off x="5955760" y="547369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grpSp>
      <p:pic>
        <p:nvPicPr>
          <p:cNvPr id="3" name="Picture 2" descr="A screenshot of a login form&#10;&#10;AI-generated content may be incorrect.">
            <a:extLst>
              <a:ext uri="{FF2B5EF4-FFF2-40B4-BE49-F238E27FC236}">
                <a16:creationId xmlns:a16="http://schemas.microsoft.com/office/drawing/2014/main" id="{ED16655E-F213-C99D-4E82-76EA5C42DD57}"/>
              </a:ext>
            </a:extLst>
          </p:cNvPr>
          <p:cNvPicPr>
            <a:picLocks noChangeAspect="1"/>
          </p:cNvPicPr>
          <p:nvPr/>
        </p:nvPicPr>
        <p:blipFill>
          <a:blip r:embed="rId3"/>
          <a:stretch>
            <a:fillRect/>
          </a:stretch>
        </p:blipFill>
        <p:spPr>
          <a:xfrm>
            <a:off x="7185165" y="1543737"/>
            <a:ext cx="4169836" cy="4838700"/>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3071019291"/>
      </p:ext>
    </p:extLst>
  </p:cSld>
  <p:clrMapOvr>
    <a:overrideClrMapping bg1="lt1" tx1="dk1" bg2="lt2" tx2="dk2" accent1="accent1" accent2="accent2" accent3="accent3" accent4="accent4" accent5="accent5" accent6="accent6" hlink="hlink" folHlink="folHlink"/>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AF6706C-CF07-43A1-BCC4-CBA5D33820D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1" name="Rectangle 10">
            <a:extLst>
              <a:ext uri="{FF2B5EF4-FFF2-40B4-BE49-F238E27FC236}">
                <a16:creationId xmlns:a16="http://schemas.microsoft.com/office/drawing/2014/main" id="{1F94DC1C-47D1-41D7-8B1B-9A036D6140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811383CE-CE86-4E1C-B289-798EB9E6E0E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r="51622"/>
          <a:stretch/>
        </p:blipFill>
        <p:spPr>
          <a:xfrm>
            <a:off x="1" y="0"/>
            <a:ext cx="5896768" cy="6856214"/>
          </a:xfrm>
          <a:prstGeom prst="rect">
            <a:avLst/>
          </a:prstGeom>
        </p:spPr>
      </p:pic>
      <p:sp>
        <p:nvSpPr>
          <p:cNvPr id="2" name="Title 1">
            <a:extLst>
              <a:ext uri="{FF2B5EF4-FFF2-40B4-BE49-F238E27FC236}">
                <a16:creationId xmlns:a16="http://schemas.microsoft.com/office/drawing/2014/main" id="{905878E5-46FF-AF5F-CF6D-7D69DA4D81EC}"/>
              </a:ext>
            </a:extLst>
          </p:cNvPr>
          <p:cNvSpPr>
            <a:spLocks noGrp="1"/>
          </p:cNvSpPr>
          <p:nvPr>
            <p:ph type="title"/>
          </p:nvPr>
        </p:nvSpPr>
        <p:spPr>
          <a:xfrm>
            <a:off x="477351" y="2889250"/>
            <a:ext cx="4513792" cy="1085848"/>
          </a:xfrm>
        </p:spPr>
        <p:txBody>
          <a:bodyPr vert="horz" lIns="91440" tIns="45720" rIns="91440" bIns="45720" rtlCol="0" anchor="b">
            <a:normAutofit fontScale="90000"/>
          </a:bodyPr>
          <a:lstStyle/>
          <a:p>
            <a:pPr algn="r"/>
            <a:r>
              <a:rPr lang="en-US" sz="4800">
                <a:solidFill>
                  <a:srgbClr val="FFFFFF"/>
                </a:solidFill>
              </a:rPr>
              <a:t>Project Demo M </a:t>
            </a:r>
          </a:p>
        </p:txBody>
      </p:sp>
      <p:sp useBgFill="1">
        <p:nvSpPr>
          <p:cNvPr id="15" name="Freeform 5">
            <a:extLst>
              <a:ext uri="{FF2B5EF4-FFF2-40B4-BE49-F238E27FC236}">
                <a16:creationId xmlns:a16="http://schemas.microsoft.com/office/drawing/2014/main" id="{AC12A592-C02D-46EF-8E1F-9335DB8D71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5827529" y="660400"/>
            <a:ext cx="6381405" cy="6214533"/>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17" name="Freeform 14">
            <a:extLst>
              <a:ext uri="{FF2B5EF4-FFF2-40B4-BE49-F238E27FC236}">
                <a16:creationId xmlns:a16="http://schemas.microsoft.com/office/drawing/2014/main" id="{24005816-5BCA-4665-8A58-5580F8E9C8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81603" y="104899"/>
            <a:ext cx="6896713" cy="6005491"/>
          </a:xfrm>
          <a:custGeom>
            <a:avLst/>
            <a:gdLst>
              <a:gd name="connsiteX0" fmla="*/ 3912717 w 6896713"/>
              <a:gd name="connsiteY0" fmla="*/ 0 h 6005491"/>
              <a:gd name="connsiteX1" fmla="*/ 6679426 w 6896713"/>
              <a:gd name="connsiteY1" fmla="*/ 1146008 h 6005491"/>
              <a:gd name="connsiteX2" fmla="*/ 6896713 w 6896713"/>
              <a:gd name="connsiteY2" fmla="*/ 1385085 h 6005491"/>
              <a:gd name="connsiteX3" fmla="*/ 6896713 w 6896713"/>
              <a:gd name="connsiteY3" fmla="*/ 1431256 h 6005491"/>
              <a:gd name="connsiteX4" fmla="*/ 6657442 w 6896713"/>
              <a:gd name="connsiteY4" fmla="*/ 1167992 h 6005491"/>
              <a:gd name="connsiteX5" fmla="*/ 3912717 w 6896713"/>
              <a:gd name="connsiteY5" fmla="*/ 31089 h 6005491"/>
              <a:gd name="connsiteX6" fmla="*/ 31089 w 6896713"/>
              <a:gd name="connsiteY6" fmla="*/ 3912717 h 6005491"/>
              <a:gd name="connsiteX7" fmla="*/ 593046 w 6896713"/>
              <a:gd name="connsiteY7" fmla="*/ 5925483 h 6005491"/>
              <a:gd name="connsiteX8" fmla="*/ 633874 w 6896713"/>
              <a:gd name="connsiteY8" fmla="*/ 5989169 h 6005491"/>
              <a:gd name="connsiteX9" fmla="*/ 607415 w 6896713"/>
              <a:gd name="connsiteY9" fmla="*/ 6005491 h 6005491"/>
              <a:gd name="connsiteX10" fmla="*/ 566458 w 6896713"/>
              <a:gd name="connsiteY10" fmla="*/ 5941603 h 6005491"/>
              <a:gd name="connsiteX11" fmla="*/ 0 w 6896713"/>
              <a:gd name="connsiteY11" fmla="*/ 3912717 h 6005491"/>
              <a:gd name="connsiteX12" fmla="*/ 3912717 w 6896713"/>
              <a:gd name="connsiteY12" fmla="*/ 0 h 600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96713" h="6005491">
                <a:moveTo>
                  <a:pt x="3912717" y="0"/>
                </a:moveTo>
                <a:cubicBezTo>
                  <a:pt x="4993184" y="0"/>
                  <a:pt x="5971363" y="437946"/>
                  <a:pt x="6679426" y="1146008"/>
                </a:cubicBezTo>
                <a:lnTo>
                  <a:pt x="6896713" y="1385085"/>
                </a:lnTo>
                <a:lnTo>
                  <a:pt x="6896713" y="1431256"/>
                </a:lnTo>
                <a:lnTo>
                  <a:pt x="6657442" y="1167992"/>
                </a:lnTo>
                <a:cubicBezTo>
                  <a:pt x="5955006" y="465555"/>
                  <a:pt x="4984599" y="31089"/>
                  <a:pt x="3912717" y="31089"/>
                </a:cubicBezTo>
                <a:cubicBezTo>
                  <a:pt x="1768953" y="31089"/>
                  <a:pt x="31089" y="1768953"/>
                  <a:pt x="31089" y="3912717"/>
                </a:cubicBezTo>
                <a:cubicBezTo>
                  <a:pt x="31089" y="4649636"/>
                  <a:pt x="236442" y="5338592"/>
                  <a:pt x="593046" y="5925483"/>
                </a:cubicBezTo>
                <a:lnTo>
                  <a:pt x="633874" y="5989169"/>
                </a:lnTo>
                <a:lnTo>
                  <a:pt x="607415" y="6005491"/>
                </a:lnTo>
                <a:lnTo>
                  <a:pt x="566458" y="5941603"/>
                </a:lnTo>
                <a:cubicBezTo>
                  <a:pt x="206998" y="5350013"/>
                  <a:pt x="0" y="4655538"/>
                  <a:pt x="0" y="3912717"/>
                </a:cubicBezTo>
                <a:cubicBezTo>
                  <a:pt x="0" y="1751783"/>
                  <a:pt x="1751783" y="0"/>
                  <a:pt x="3912717" y="0"/>
                </a:cubicBezTo>
                <a:close/>
              </a:path>
            </a:pathLst>
          </a:custGeom>
          <a:solidFill>
            <a:srgbClr val="FFFFFF">
              <a:alpha val="4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BF07F359-8CA3-4854-91E7-EE60040205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516018" y="331504"/>
            <a:ext cx="6675982" cy="5235326"/>
            <a:chOff x="5516018" y="331504"/>
            <a:chExt cx="6675982" cy="5235326"/>
          </a:xfrm>
        </p:grpSpPr>
        <p:cxnSp>
          <p:nvCxnSpPr>
            <p:cNvPr id="20" name="Straight Connector 19">
              <a:extLst>
                <a:ext uri="{FF2B5EF4-FFF2-40B4-BE49-F238E27FC236}">
                  <a16:creationId xmlns:a16="http://schemas.microsoft.com/office/drawing/2014/main" id="{8A7FCE86-4904-4337-8D0A-3ABA73F609E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66830" y="3315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A32C234-504D-411A-A62B-C1CFD8CE74D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 flipH="1">
              <a:off x="9408861" y="3383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81593A9-FD94-454C-9225-478E9070613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 flipH="1">
              <a:off x="9551700" y="34763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FA3524A1-6DED-4D15-ADE5-F797DBCEC72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0000" flipH="1">
              <a:off x="9688748" y="36808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AA8491CF-856E-4A54-84A5-45C558D41A7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9824866" y="38922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AD63A388-BF18-4ABD-96E0-5946B1ABB1D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0000" flipH="1">
              <a:off x="9966867" y="41754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9CF6D779-BD20-4058-AC29-AF4E2510C2C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80000" flipH="1">
              <a:off x="10104425" y="4458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189C0F2-FCB0-4636-9B05-F9FCBB2020A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00000" flipH="1">
              <a:off x="10240513" y="47948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E74CB59A-0AC3-4235-A93D-73EE124669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10373882" y="52435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2B6E97A3-E95A-4D79-A8F8-1945EA2634F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0" flipH="1">
              <a:off x="10505632" y="570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9F4ABF86-0905-4DE8-8F0B-D10D3D6F9C4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20000" flipH="1">
              <a:off x="10637382" y="62134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4FAAFEF7-DFA1-48C7-9E4E-FF7B1453C71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440000" flipH="1">
              <a:off x="10760965" y="69043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ED828735-DFD9-4894-8461-77A2FB0C927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10888991" y="755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7A6C2585-E93E-489D-8819-FCEE3CFF11C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740000" flipH="1">
              <a:off x="11010193" y="81974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E57C1F25-FC5C-4082-B4F6-888F8E467EE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60000" flipH="1">
              <a:off x="11129014" y="89566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F5DF4BDB-CA1D-4DA1-8D26-6BAEE0A21AE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80000" flipH="1">
              <a:off x="11249872" y="968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3315D2A0-DDA4-4A25-9CC7-7F90CCF0C40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11366875" y="10480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75312B72-7E7D-4B0B-960E-7D7C9540EBD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280000" flipH="1">
              <a:off x="11474058" y="11315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48B42BB-3C0E-4546-957B-AB593E308C9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0" flipH="1">
              <a:off x="11583303" y="122179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437809D5-5F69-4BC6-A661-44B2A8A6822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20000" flipH="1">
              <a:off x="11685344" y="132177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B269CB4C-8BB5-4F63-8961-7EB8FE56D44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11787704" y="14176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D5E7B60C-3F52-49EA-99F5-BE42AF88DD3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20000" flipH="1">
              <a:off x="11880859" y="15179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1C5E885C-0F0D-4E11-8B78-4CE951E2692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940000" flipH="1">
              <a:off x="11969252" y="162743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4BFA6E20-F564-4CA4-9150-FDD50B02CD2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60000" flipH="1">
              <a:off x="12062016" y="173601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C3C02C6B-B913-486F-ACAE-432DE1F7704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074680" y="1910249"/>
              <a:ext cx="117320" cy="82912"/>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B6B5EE64-D401-45A4-82D4-85D4BF5C8EC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149943" y="2083594"/>
              <a:ext cx="39676" cy="21436"/>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5F622D05-678C-405E-A74F-8D92A9C6443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 flipH="1">
              <a:off x="9127990" y="33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D8E01EF1-6517-49CC-9891-1BD6D0F49D0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 flipH="1">
              <a:off x="8987576" y="33663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EC93E79A-63A6-4782-9D2C-BC50CD3B944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 flipH="1">
              <a:off x="8844859" y="35117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46C4B4DB-9B57-4C69-96EB-3E1910CEF40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8706904" y="3657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9BBDCDA7-4ECB-42B1-8524-3D30023D6B6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20000" flipH="1">
              <a:off x="8568008" y="3878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C7483057-DCDA-4BC6-8E99-7EAD94E8786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840000" flipH="1">
              <a:off x="8429112" y="4100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E5C35A56-0BFD-443F-8C2B-CA73A3BFE9E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60000" flipH="1">
              <a:off x="8294968" y="4462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214A0AE5-3A88-4D5D-845C-5E906888C81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8160824" y="48237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44D7BF13-EDB8-4740-A3C5-87E2E7C6766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60000" flipH="1">
              <a:off x="8027689" y="53184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16DAB64F-4B49-434F-BFB6-0BEB41AFB61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80000" flipH="1">
              <a:off x="7894554" y="58132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93B5AD9A-BDA6-42CE-A1C0-C0721030722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500000" flipH="1">
              <a:off x="7761419" y="63079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5FD67DCC-475F-4BED-A634-FCDD63176BB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7636645" y="6898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ED276E23-C86D-408D-821A-1E9A44CAEAF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0" flipH="1">
              <a:off x="7511871" y="75119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A879A029-D911-41C4-B218-E41871762F3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20000" flipH="1">
              <a:off x="7387899" y="81977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E9C7C9F5-65FB-4EF9-9AAD-F7E1FC14B84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040000" flipH="1">
              <a:off x="7268530" y="8931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6115B885-5742-431C-BA48-96FC1F6D228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7152030" y="9765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6ACE37A6-0062-4B86-B4E6-18088040CDC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340000" flipH="1">
              <a:off x="7041695" y="10600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0A8679B4-56BA-43AB-A0A2-E2DA3E20530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60000" flipH="1">
              <a:off x="6931360" y="114346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80DE24D2-627B-4C47-A858-A572BCDBACF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80000" flipH="1">
              <a:off x="6819070" y="123586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B612A33E-5DE0-4E4D-9469-0BD0B3E0E72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6721359" y="133274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91673515-5E42-490F-85A0-45658D81C6C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80000" flipH="1">
              <a:off x="6617467" y="1429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6B048C17-3768-4DAF-A7AE-B2E71749702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0" flipH="1">
              <a:off x="6520032" y="15272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BAA4E6AA-9D65-4EED-91CB-87A5762ED0A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120000" flipH="1">
              <a:off x="6429579" y="16416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DB48B9EB-BBF2-48D7-A1D7-720D94506BF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240000" flipH="1">
              <a:off x="6340532" y="1750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21492B79-7338-4309-8667-BB29A7BC7B0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420000" flipH="1">
              <a:off x="6261757" y="18601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0352FD87-EC9C-4EB5-9ACC-A152F78FC81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540000" flipH="1">
              <a:off x="6184144" y="19796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FF2CEA1F-EFA8-4353-B5F8-CCE27955A12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60000" flipH="1">
              <a:off x="6106531" y="20990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63E2723F-2530-4636-9A19-8F11B156628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780000" flipH="1">
              <a:off x="6043206" y="222255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4A9EE901-51C9-4292-BB45-5EDB8568A00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960000" flipH="1">
              <a:off x="5978913" y="234430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555407C2-7321-48CD-811F-92C71F701C2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080000" flipH="1">
              <a:off x="5912438" y="24706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E5298A8A-2787-4153-BDA2-E939BFD5141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0" flipH="1">
              <a:off x="5858875" y="260092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C45057B3-3FAB-42ED-AF52-F00BB07FA52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320000" flipH="1">
              <a:off x="5808182" y="273404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DA3F09E9-F476-4352-90E3-6A15C74268B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500000" flipH="1">
              <a:off x="5773263" y="28668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128F7C5C-CECC-45A8-8A1F-D679534D4CB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620000" flipH="1">
              <a:off x="5735963" y="300206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FFFDFE9C-2017-4831-9F1B-6A03B58B10D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740000" flipH="1">
              <a:off x="5700105" y="31389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01BC942F-09CF-4A51-85A5-E23E2D71C8C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860000" flipH="1">
              <a:off x="5665939" y="327548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1456B520-137F-484D-A1B1-7DA5C3F823E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040000" flipH="1">
              <a:off x="5644476" y="341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9ECA29F0-381E-4770-97BF-54C4E52201C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160000" flipH="1">
              <a:off x="5626530" y="3554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D43CCF9F-8F11-4676-82F3-DEE8A48C85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280000" flipH="1">
              <a:off x="5616429" y="36918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6FA620FD-6A45-4754-BF42-A9FA44966DD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0" flipH="1">
              <a:off x="5611319" y="38353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DC4D38F3-F3A2-42F4-8B57-DE978EC4AD5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580000" flipH="1">
              <a:off x="5608540" y="397572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3C26D30E-A91E-4A5B-A419-0B9D79D57CE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700000" flipH="1">
              <a:off x="5605761" y="41160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ADAB3EBC-722A-462E-AAAE-506E50038ED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820000" flipH="1">
              <a:off x="5624195" y="425421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CBAABC17-832F-48CF-B0D7-0F7DE54607F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940000" flipH="1">
              <a:off x="5642629" y="43923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E1FCA513-75D7-414B-BE8F-D780746A1A6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120000" flipH="1">
              <a:off x="5654818" y="45363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F2EDEC73-B6F5-473F-934A-CEF57604A8A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240000" flipH="1">
              <a:off x="5684446" y="467136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5B987884-C452-4492-A9F8-2770D3373BF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360000" flipH="1">
              <a:off x="5714074" y="48087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9D978AF2-B7BB-4E05-81F1-1A5DBD1CB4E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480000" flipH="1">
              <a:off x="5748464" y="49484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D7AD4D45-C3AB-458E-B826-0FACBD0DF3A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60000" flipH="1">
              <a:off x="5792091" y="507760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A6E15555-6738-463C-B7DF-86429F2F967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780000" flipH="1">
              <a:off x="5847441" y="52112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AE487172-B4C3-4D13-A562-EF0BA3DD961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900000" flipH="1">
              <a:off x="5900410" y="53424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08E66297-1295-432A-AA84-7BB2341C193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020000" flipH="1">
              <a:off x="5955760" y="547369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grpSp>
      <p:pic>
        <p:nvPicPr>
          <p:cNvPr id="4" name="Content Placeholder 3" descr="A purple screen with text&#10;&#10;AI-generated content may be incorrect.">
            <a:extLst>
              <a:ext uri="{FF2B5EF4-FFF2-40B4-BE49-F238E27FC236}">
                <a16:creationId xmlns:a16="http://schemas.microsoft.com/office/drawing/2014/main" id="{3305C187-5EB6-0EBE-A892-4DA684882055}"/>
              </a:ext>
            </a:extLst>
          </p:cNvPr>
          <p:cNvPicPr>
            <a:picLocks noChangeAspect="1"/>
          </p:cNvPicPr>
          <p:nvPr/>
        </p:nvPicPr>
        <p:blipFill>
          <a:blip r:embed="rId3"/>
          <a:stretch>
            <a:fillRect/>
          </a:stretch>
        </p:blipFill>
        <p:spPr>
          <a:xfrm>
            <a:off x="6664679" y="2476579"/>
            <a:ext cx="5124328" cy="3125840"/>
          </a:xfrm>
          <a:prstGeom prst="roundRect">
            <a:avLst>
              <a:gd name="adj" fmla="val 16667"/>
            </a:avLst>
          </a:prstGeom>
          <a:ln>
            <a:solidFill>
              <a:schemeClr val="accent1"/>
            </a:solid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3905820250"/>
      </p:ext>
    </p:extLst>
  </p:cSld>
  <p:clrMapOvr>
    <a:overrideClrMapping bg1="lt1" tx1="dk1" bg2="lt2" tx2="dk2" accent1="accent1" accent2="accent2" accent3="accent3" accent4="accent4" accent5="accent5" accent6="accent6" hlink="hlink" folHlink="folHlink"/>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E518C3-3B7A-513D-2482-42A5BB29F9D3}"/>
              </a:ext>
            </a:extLst>
          </p:cNvPr>
          <p:cNvSpPr>
            <a:spLocks noGrp="1"/>
          </p:cNvSpPr>
          <p:nvPr>
            <p:ph type="title"/>
          </p:nvPr>
        </p:nvSpPr>
        <p:spPr/>
        <p:txBody>
          <a:bodyPr/>
          <a:lstStyle/>
          <a:p>
            <a:r>
              <a:rPr lang="en-US">
                <a:latin typeface="Verdana Pro"/>
                <a:ea typeface="Calibri Light"/>
                <a:cs typeface="Calibri Light"/>
              </a:rPr>
              <a:t>Group Wiki Link</a:t>
            </a:r>
            <a:endParaRPr lang="en-US">
              <a:latin typeface="Verdana Pro"/>
            </a:endParaRPr>
          </a:p>
        </p:txBody>
      </p:sp>
      <p:sp>
        <p:nvSpPr>
          <p:cNvPr id="3" name="Content Placeholder 2">
            <a:extLst>
              <a:ext uri="{FF2B5EF4-FFF2-40B4-BE49-F238E27FC236}">
                <a16:creationId xmlns:a16="http://schemas.microsoft.com/office/drawing/2014/main" id="{BD416820-7B9D-BA6E-865A-FD5E9F537919}"/>
              </a:ext>
            </a:extLst>
          </p:cNvPr>
          <p:cNvSpPr>
            <a:spLocks noGrp="1"/>
          </p:cNvSpPr>
          <p:nvPr>
            <p:ph idx="1"/>
          </p:nvPr>
        </p:nvSpPr>
        <p:spPr/>
        <p:txBody>
          <a:bodyPr>
            <a:normAutofit/>
          </a:bodyPr>
          <a:lstStyle/>
          <a:p>
            <a:pPr marL="0" indent="0">
              <a:buNone/>
            </a:pPr>
            <a:r>
              <a:rPr lang="en-US" sz="3200">
                <a:latin typeface="Verdana Pro"/>
                <a:ea typeface="+mn-lt"/>
                <a:cs typeface="+mn-lt"/>
                <a:hlinkClick r:id="rId2"/>
              </a:rPr>
              <a:t>https://github.com/htmw/2025SA-Team1/wiki</a:t>
            </a:r>
            <a:endParaRPr lang="en-US" sz="3200">
              <a:latin typeface="Verdana Pro"/>
            </a:endParaRPr>
          </a:p>
        </p:txBody>
      </p:sp>
    </p:spTree>
    <p:extLst>
      <p:ext uri="{BB962C8B-B14F-4D97-AF65-F5344CB8AC3E}">
        <p14:creationId xmlns:p14="http://schemas.microsoft.com/office/powerpoint/2010/main" val="2235624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399E3F-0372-CD0C-F39A-6B850588F1B4}"/>
              </a:ext>
            </a:extLst>
          </p:cNvPr>
          <p:cNvSpPr>
            <a:spLocks noGrp="1"/>
          </p:cNvSpPr>
          <p:nvPr>
            <p:ph type="title"/>
          </p:nvPr>
        </p:nvSpPr>
        <p:spPr/>
        <p:txBody>
          <a:bodyPr/>
          <a:lstStyle/>
          <a:p>
            <a:r>
              <a:rPr lang="en-US">
                <a:ea typeface="Calibri Light"/>
                <a:cs typeface="Calibri Light"/>
              </a:rPr>
              <a:t>Improvements T</a:t>
            </a:r>
            <a:endParaRPr lang="en-US"/>
          </a:p>
        </p:txBody>
      </p:sp>
      <p:sp>
        <p:nvSpPr>
          <p:cNvPr id="3" name="Content Placeholder 2">
            <a:extLst>
              <a:ext uri="{FF2B5EF4-FFF2-40B4-BE49-F238E27FC236}">
                <a16:creationId xmlns:a16="http://schemas.microsoft.com/office/drawing/2014/main" id="{1D7F25B6-9E90-2E70-6345-F267173676A7}"/>
              </a:ext>
            </a:extLst>
          </p:cNvPr>
          <p:cNvSpPr>
            <a:spLocks noGrp="1"/>
          </p:cNvSpPr>
          <p:nvPr>
            <p:ph idx="1"/>
          </p:nvPr>
        </p:nvSpPr>
        <p:spPr>
          <a:xfrm>
            <a:off x="685801" y="2990331"/>
            <a:ext cx="10131425" cy="3649133"/>
          </a:xfrm>
        </p:spPr>
        <p:txBody>
          <a:bodyPr/>
          <a:lstStyle/>
          <a:p>
            <a:r>
              <a:rPr lang="en-US" sz="2800" dirty="0">
                <a:ea typeface="Calibri" panose="020F0502020204030204"/>
                <a:cs typeface="Calibri" panose="020F0502020204030204"/>
              </a:rPr>
              <a:t>Team met in a timelier manner, and we met twice a week for the whole month. If someone needed to miss the meeting, they gave a valid excuse. The communication was much better.</a:t>
            </a:r>
          </a:p>
          <a:p>
            <a:pPr>
              <a:buClr>
                <a:srgbClr val="FFFFFF"/>
              </a:buClr>
            </a:pPr>
            <a:r>
              <a:rPr lang="en-US" sz="2800" dirty="0">
                <a:ea typeface="Calibri" panose="020F0502020204030204"/>
                <a:cs typeface="Calibri" panose="020F0502020204030204"/>
              </a:rPr>
              <a:t>We all completed our tasks assigned to each person by the date that we wanted the task done by. </a:t>
            </a:r>
          </a:p>
          <a:p>
            <a:pPr>
              <a:buClr>
                <a:srgbClr val="FFFFFF"/>
              </a:buClr>
            </a:pPr>
            <a:r>
              <a:rPr lang="en-US" sz="2800" dirty="0">
                <a:ea typeface="Calibri" panose="020F0502020204030204"/>
                <a:cs typeface="Calibri" panose="020F0502020204030204"/>
              </a:rPr>
              <a:t>We came to a much better visualization of the product since we started.</a:t>
            </a:r>
          </a:p>
          <a:p>
            <a:pPr>
              <a:buClr>
                <a:srgbClr val="FFFFFF"/>
              </a:buClr>
            </a:pPr>
            <a:endParaRPr lang="en-US">
              <a:ea typeface="Calibri" panose="020F0502020204030204"/>
              <a:cs typeface="Calibri" panose="020F0502020204030204"/>
            </a:endParaRPr>
          </a:p>
          <a:p>
            <a:pPr>
              <a:buClr>
                <a:srgbClr val="FFFFFF"/>
              </a:buClr>
            </a:pPr>
            <a:endParaRPr lang="en-US">
              <a:ea typeface="Calibri" panose="020F0502020204030204"/>
              <a:cs typeface="Calibri" panose="020F0502020204030204"/>
            </a:endParaRPr>
          </a:p>
          <a:p>
            <a:pPr>
              <a:buClr>
                <a:srgbClr val="FFFFFF"/>
              </a:buClr>
            </a:pPr>
            <a:endParaRPr lang="en-US">
              <a:ea typeface="Calibri" panose="020F0502020204030204"/>
              <a:cs typeface="Calibri" panose="020F0502020204030204"/>
            </a:endParaRPr>
          </a:p>
          <a:p>
            <a:pPr>
              <a:buClr>
                <a:srgbClr val="FFFFFF"/>
              </a:buClr>
            </a:pPr>
            <a:endParaRPr lang="en-US">
              <a:ea typeface="Calibri" panose="020F0502020204030204"/>
              <a:cs typeface="Calibri" panose="020F0502020204030204"/>
            </a:endParaRPr>
          </a:p>
          <a:p>
            <a:pPr>
              <a:buClr>
                <a:srgbClr val="FFFFFF"/>
              </a:buClr>
            </a:pPr>
            <a:endParaRPr lang="en-US">
              <a:ea typeface="Calibri" panose="020F0502020204030204"/>
              <a:cs typeface="Calibri" panose="020F0502020204030204"/>
            </a:endParaRPr>
          </a:p>
        </p:txBody>
      </p:sp>
    </p:spTree>
    <p:extLst>
      <p:ext uri="{BB962C8B-B14F-4D97-AF65-F5344CB8AC3E}">
        <p14:creationId xmlns:p14="http://schemas.microsoft.com/office/powerpoint/2010/main" val="25429770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39D3DC-81A0-0F69-601C-BA636A4C4BCE}"/>
              </a:ext>
            </a:extLst>
          </p:cNvPr>
          <p:cNvSpPr>
            <a:spLocks noGrp="1"/>
          </p:cNvSpPr>
          <p:nvPr>
            <p:ph type="title"/>
          </p:nvPr>
        </p:nvSpPr>
        <p:spPr>
          <a:xfrm>
            <a:off x="825909" y="808055"/>
            <a:ext cx="3979205" cy="1453363"/>
          </a:xfrm>
        </p:spPr>
        <p:txBody>
          <a:bodyPr vert="horz" lIns="91440" tIns="45720" rIns="91440" bIns="45720" rtlCol="0" anchor="ctr">
            <a:normAutofit/>
          </a:bodyPr>
          <a:lstStyle/>
          <a:p>
            <a:r>
              <a:rPr lang="en-US"/>
              <a:t>Project Description T</a:t>
            </a:r>
          </a:p>
        </p:txBody>
      </p:sp>
      <p:sp>
        <p:nvSpPr>
          <p:cNvPr id="4" name="TextBox 3">
            <a:extLst>
              <a:ext uri="{FF2B5EF4-FFF2-40B4-BE49-F238E27FC236}">
                <a16:creationId xmlns:a16="http://schemas.microsoft.com/office/drawing/2014/main" id="{67EFFD22-C4E8-512D-4960-E3B2876176F8}"/>
              </a:ext>
            </a:extLst>
          </p:cNvPr>
          <p:cNvSpPr txBox="1"/>
          <p:nvPr/>
        </p:nvSpPr>
        <p:spPr>
          <a:xfrm>
            <a:off x="619522" y="1803100"/>
            <a:ext cx="6305372" cy="4905880"/>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Autofit/>
          </a:bodyPr>
          <a:lstStyle/>
          <a:p>
            <a:pPr defTabSz="457200">
              <a:lnSpc>
                <a:spcPct val="90000"/>
              </a:lnSpc>
              <a:spcAft>
                <a:spcPts val="1000"/>
              </a:spcAft>
              <a:buClr>
                <a:schemeClr val="tx1"/>
              </a:buClr>
              <a:buSzPct val="100000"/>
              <a:buFont typeface="Arial"/>
              <a:buChar char="•"/>
            </a:pPr>
            <a:r>
              <a:rPr lang="en-US" sz="1600" err="1"/>
              <a:t>ScheduleEd</a:t>
            </a:r>
            <a:r>
              <a:rPr lang="en-US" sz="1600"/>
              <a:t> is a scheduling app that will assist teachers, parents, and students with the process of booking, managing, and tracking tutoring sessions. This app will focus on alleviating scheduling conflicts among all involved. Often, students have various commitments after school that are hard for the parents to manage. The times of these various extracurricular activities change. This has a trickledown effect on the teachers. This app will allow parents to book with a more flexible approach. They can go week by week, selecting times that work for them and their child. This app will eliminate scheduling conflicts, reduce ineffective communication, and avoid double-bookings and no-shows. In just the tap of a button, parents and students will be able to book, cancel, and reschedule appointments! The app will remind students/parents of their sessions and will allow the tutor to have a better scope at their week. It also will allow the tutor to notify parents of available times, rather than going back and forth, guessing what time will work. This app will aid many teachers, private tutors, and tutoring centers with a way to manage their learning schedule in a much more organized fashion. </a:t>
            </a:r>
            <a:endParaRPr lang="en-US" sz="1600">
              <a:ea typeface="Calibri"/>
              <a:cs typeface="Calibri"/>
            </a:endParaRPr>
          </a:p>
        </p:txBody>
      </p:sp>
      <p:pic>
        <p:nvPicPr>
          <p:cNvPr id="8" name="Graphic 7" descr="Classroom">
            <a:extLst>
              <a:ext uri="{FF2B5EF4-FFF2-40B4-BE49-F238E27FC236}">
                <a16:creationId xmlns:a16="http://schemas.microsoft.com/office/drawing/2014/main" id="{E3928283-12C9-C928-E162-6C67EC0A188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205302" y="805938"/>
            <a:ext cx="3683718" cy="3655143"/>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29807616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a:extLst>
            <a:ext uri="{FF2B5EF4-FFF2-40B4-BE49-F238E27FC236}">
              <a16:creationId xmlns:a16="http://schemas.microsoft.com/office/drawing/2014/main" id="{49B21B45-DA05-8A37-B57B-AF1FF11BAA3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F7EF2E-323A-814F-37A8-77269FCF3521}"/>
              </a:ext>
            </a:extLst>
          </p:cNvPr>
          <p:cNvSpPr>
            <a:spLocks noGrp="1"/>
          </p:cNvSpPr>
          <p:nvPr>
            <p:ph type="title"/>
          </p:nvPr>
        </p:nvSpPr>
        <p:spPr>
          <a:xfrm>
            <a:off x="685801" y="609600"/>
            <a:ext cx="10131425" cy="1456267"/>
          </a:xfrm>
        </p:spPr>
        <p:txBody>
          <a:bodyPr vert="horz" lIns="91440" tIns="45720" rIns="91440" bIns="45720" rtlCol="0">
            <a:normAutofit/>
          </a:bodyPr>
          <a:lstStyle/>
          <a:p>
            <a:r>
              <a:rPr lang="en-US"/>
              <a:t>Team Working Agreement T</a:t>
            </a:r>
          </a:p>
        </p:txBody>
      </p:sp>
      <p:graphicFrame>
        <p:nvGraphicFramePr>
          <p:cNvPr id="24" name="TextBox 3">
            <a:extLst>
              <a:ext uri="{FF2B5EF4-FFF2-40B4-BE49-F238E27FC236}">
                <a16:creationId xmlns:a16="http://schemas.microsoft.com/office/drawing/2014/main" id="{13C6B152-7100-1964-499D-16BB86078976}"/>
              </a:ext>
            </a:extLst>
          </p:cNvPr>
          <p:cNvGraphicFramePr/>
          <p:nvPr>
            <p:extLst>
              <p:ext uri="{D42A27DB-BD31-4B8C-83A1-F6EECF244321}">
                <p14:modId xmlns:p14="http://schemas.microsoft.com/office/powerpoint/2010/main" val="3642970389"/>
              </p:ext>
            </p:extLst>
          </p:nvPr>
        </p:nvGraphicFramePr>
        <p:xfrm>
          <a:off x="685800" y="2065314"/>
          <a:ext cx="10131425" cy="33847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755898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a:extLst>
            <a:ext uri="{FF2B5EF4-FFF2-40B4-BE49-F238E27FC236}">
              <a16:creationId xmlns:a16="http://schemas.microsoft.com/office/drawing/2014/main" id="{E48D9FCE-7668-FBAB-6EB3-0D2D2BA38AC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AF481DE-9FCD-80D0-742E-8DB4F612C03E}"/>
              </a:ext>
            </a:extLst>
          </p:cNvPr>
          <p:cNvSpPr>
            <a:spLocks noGrp="1"/>
          </p:cNvSpPr>
          <p:nvPr>
            <p:ph type="title"/>
          </p:nvPr>
        </p:nvSpPr>
        <p:spPr>
          <a:xfrm>
            <a:off x="685801" y="609600"/>
            <a:ext cx="10131425" cy="1456267"/>
          </a:xfrm>
        </p:spPr>
        <p:txBody>
          <a:bodyPr vert="horz" lIns="91440" tIns="45720" rIns="91440" bIns="45720" rtlCol="0">
            <a:normAutofit/>
          </a:bodyPr>
          <a:lstStyle/>
          <a:p>
            <a:r>
              <a:rPr lang="en-US"/>
              <a:t>Team Working Agreement CONT. T</a:t>
            </a:r>
          </a:p>
        </p:txBody>
      </p:sp>
      <p:graphicFrame>
        <p:nvGraphicFramePr>
          <p:cNvPr id="24" name="TextBox 3">
            <a:extLst>
              <a:ext uri="{FF2B5EF4-FFF2-40B4-BE49-F238E27FC236}">
                <a16:creationId xmlns:a16="http://schemas.microsoft.com/office/drawing/2014/main" id="{C5FAB6F1-F0E1-563B-B545-D095D86973D2}"/>
              </a:ext>
            </a:extLst>
          </p:cNvPr>
          <p:cNvGraphicFramePr/>
          <p:nvPr>
            <p:extLst>
              <p:ext uri="{D42A27DB-BD31-4B8C-83A1-F6EECF244321}">
                <p14:modId xmlns:p14="http://schemas.microsoft.com/office/powerpoint/2010/main" val="966358543"/>
              </p:ext>
            </p:extLst>
          </p:nvPr>
        </p:nvGraphicFramePr>
        <p:xfrm>
          <a:off x="685800" y="2062753"/>
          <a:ext cx="10131425" cy="33847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4887487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CFC9FA-A88E-48D5-59C8-BD03C9E8A60A}"/>
              </a:ext>
            </a:extLst>
          </p:cNvPr>
          <p:cNvSpPr>
            <a:spLocks noGrp="1"/>
          </p:cNvSpPr>
          <p:nvPr>
            <p:ph type="title"/>
          </p:nvPr>
        </p:nvSpPr>
        <p:spPr>
          <a:xfrm>
            <a:off x="685801" y="1358900"/>
            <a:ext cx="3771899" cy="1651000"/>
          </a:xfrm>
        </p:spPr>
        <p:txBody>
          <a:bodyPr vert="horz" lIns="91440" tIns="45720" rIns="91440" bIns="45720" rtlCol="0" anchor="b">
            <a:normAutofit/>
          </a:bodyPr>
          <a:lstStyle/>
          <a:p>
            <a:r>
              <a:rPr lang="en-US" sz="3200"/>
              <a:t>Project Schedule</a:t>
            </a:r>
          </a:p>
        </p:txBody>
      </p:sp>
      <p:sp>
        <p:nvSpPr>
          <p:cNvPr id="5" name="TextBox 4">
            <a:extLst>
              <a:ext uri="{FF2B5EF4-FFF2-40B4-BE49-F238E27FC236}">
                <a16:creationId xmlns:a16="http://schemas.microsoft.com/office/drawing/2014/main" id="{60995774-C6F4-42A2-42C6-AAB0CC794DDB}"/>
              </a:ext>
            </a:extLst>
          </p:cNvPr>
          <p:cNvSpPr txBox="1"/>
          <p:nvPr/>
        </p:nvSpPr>
        <p:spPr>
          <a:xfrm>
            <a:off x="685801" y="3009900"/>
            <a:ext cx="3771899" cy="2781300"/>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defTabSz="457200">
              <a:spcAft>
                <a:spcPts val="1000"/>
              </a:spcAft>
              <a:buClr>
                <a:schemeClr val="tx1"/>
              </a:buClr>
              <a:buSzPct val="100000"/>
              <a:buFont typeface="Arial"/>
              <a:buChar char="•"/>
            </a:pPr>
            <a:r>
              <a:rPr lang="en-US" sz="3200" dirty="0"/>
              <a:t>Weekly Meetings!</a:t>
            </a:r>
            <a:endParaRPr lang="en-US" sz="3200" dirty="0">
              <a:ea typeface="Calibri"/>
              <a:cs typeface="Calibri"/>
            </a:endParaRPr>
          </a:p>
          <a:p>
            <a:pPr defTabSz="457200">
              <a:spcAft>
                <a:spcPts val="1000"/>
              </a:spcAft>
              <a:buClr>
                <a:schemeClr val="tx1"/>
              </a:buClr>
              <a:buSzPct val="100000"/>
              <a:buFont typeface="Arial"/>
              <a:buChar char="•"/>
            </a:pPr>
            <a:r>
              <a:rPr lang="en-US" sz="3200" dirty="0"/>
              <a:t>Sunday</a:t>
            </a:r>
            <a:br>
              <a:rPr lang="en-US" sz="3200" dirty="0"/>
            </a:br>
            <a:r>
              <a:rPr lang="en-US" sz="3200" dirty="0"/>
              <a:t>/Wednesday @ 8pm!</a:t>
            </a:r>
            <a:r>
              <a:rPr lang="en-US" sz="3200"/>
              <a:t> V</a:t>
            </a:r>
            <a:endParaRPr lang="en-US" sz="3200" dirty="0">
              <a:ea typeface="Calibri"/>
              <a:cs typeface="Calibri"/>
            </a:endParaRPr>
          </a:p>
        </p:txBody>
      </p:sp>
      <p:graphicFrame>
        <p:nvGraphicFramePr>
          <p:cNvPr id="6" name="Table 5">
            <a:extLst>
              <a:ext uri="{FF2B5EF4-FFF2-40B4-BE49-F238E27FC236}">
                <a16:creationId xmlns:a16="http://schemas.microsoft.com/office/drawing/2014/main" id="{40330D60-6353-933A-9999-ED97F9B7E348}"/>
              </a:ext>
            </a:extLst>
          </p:cNvPr>
          <p:cNvGraphicFramePr>
            <a:graphicFrameLocks noGrp="1"/>
          </p:cNvGraphicFramePr>
          <p:nvPr>
            <p:extLst>
              <p:ext uri="{D42A27DB-BD31-4B8C-83A1-F6EECF244321}">
                <p14:modId xmlns:p14="http://schemas.microsoft.com/office/powerpoint/2010/main" val="907786146"/>
              </p:ext>
            </p:extLst>
          </p:nvPr>
        </p:nvGraphicFramePr>
        <p:xfrm>
          <a:off x="4838700" y="704905"/>
          <a:ext cx="5978529" cy="5070371"/>
        </p:xfrm>
        <a:graphic>
          <a:graphicData uri="http://schemas.openxmlformats.org/drawingml/2006/table">
            <a:tbl>
              <a:tblPr firstRow="1" bandRow="1">
                <a:tableStyleId>{125E5076-3810-47DD-B79F-674D7AD40C01}</a:tableStyleId>
              </a:tblPr>
              <a:tblGrid>
                <a:gridCol w="1634503">
                  <a:extLst>
                    <a:ext uri="{9D8B030D-6E8A-4147-A177-3AD203B41FA5}">
                      <a16:colId xmlns:a16="http://schemas.microsoft.com/office/drawing/2014/main" val="3599372750"/>
                    </a:ext>
                  </a:extLst>
                </a:gridCol>
                <a:gridCol w="2172012">
                  <a:extLst>
                    <a:ext uri="{9D8B030D-6E8A-4147-A177-3AD203B41FA5}">
                      <a16:colId xmlns:a16="http://schemas.microsoft.com/office/drawing/2014/main" val="2364450119"/>
                    </a:ext>
                  </a:extLst>
                </a:gridCol>
                <a:gridCol w="2172014">
                  <a:extLst>
                    <a:ext uri="{9D8B030D-6E8A-4147-A177-3AD203B41FA5}">
                      <a16:colId xmlns:a16="http://schemas.microsoft.com/office/drawing/2014/main" val="2467005580"/>
                    </a:ext>
                  </a:extLst>
                </a:gridCol>
              </a:tblGrid>
              <a:tr h="726903">
                <a:tc>
                  <a:txBody>
                    <a:bodyPr/>
                    <a:lstStyle/>
                    <a:p>
                      <a:pPr lvl="0">
                        <a:buNone/>
                      </a:pPr>
                      <a:endParaRPr lang="en-US" sz="3500">
                        <a:latin typeface="Verdana Pro"/>
                      </a:endParaRPr>
                    </a:p>
                  </a:txBody>
                  <a:tcPr marL="134611" marR="134611" marT="67306" marB="67306"/>
                </a:tc>
                <a:tc>
                  <a:txBody>
                    <a:bodyPr/>
                    <a:lstStyle/>
                    <a:p>
                      <a:pPr lvl="0" algn="ctr">
                        <a:buNone/>
                      </a:pPr>
                      <a:r>
                        <a:rPr lang="en-US" sz="3500">
                          <a:latin typeface="Verdana Pro"/>
                        </a:rPr>
                        <a:t>Start</a:t>
                      </a:r>
                      <a:endParaRPr lang="en-US" sz="2600"/>
                    </a:p>
                  </a:txBody>
                  <a:tcPr marL="134611" marR="134611" marT="67306" marB="67306" anchor="ctr"/>
                </a:tc>
                <a:tc>
                  <a:txBody>
                    <a:bodyPr/>
                    <a:lstStyle/>
                    <a:p>
                      <a:pPr lvl="0" algn="ctr">
                        <a:buNone/>
                      </a:pPr>
                      <a:r>
                        <a:rPr lang="en-US" sz="3500">
                          <a:latin typeface="Verdana Pro"/>
                        </a:rPr>
                        <a:t>End</a:t>
                      </a:r>
                      <a:endParaRPr lang="en-US" sz="2600"/>
                    </a:p>
                  </a:txBody>
                  <a:tcPr marL="134611" marR="134611" marT="67306" marB="67306" anchor="ctr"/>
                </a:tc>
                <a:extLst>
                  <a:ext uri="{0D108BD9-81ED-4DB2-BD59-A6C34878D82A}">
                    <a16:rowId xmlns:a16="http://schemas.microsoft.com/office/drawing/2014/main" val="2043444021"/>
                  </a:ext>
                </a:extLst>
              </a:tr>
              <a:tr h="1085867">
                <a:tc>
                  <a:txBody>
                    <a:bodyPr/>
                    <a:lstStyle/>
                    <a:p>
                      <a:pPr lvl="0" algn="ctr">
                        <a:buNone/>
                      </a:pPr>
                      <a:r>
                        <a:rPr lang="en-US" sz="2900">
                          <a:latin typeface="Verdana Pro"/>
                        </a:rPr>
                        <a:t>Sprint 0</a:t>
                      </a:r>
                      <a:endParaRPr lang="en-US" sz="2600"/>
                    </a:p>
                  </a:txBody>
                  <a:tcPr marL="134611" marR="134611" marT="67306" marB="67306" anchor="ctr"/>
                </a:tc>
                <a:tc>
                  <a:txBody>
                    <a:bodyPr/>
                    <a:lstStyle/>
                    <a:p>
                      <a:pPr lvl="0" algn="ctr">
                        <a:buNone/>
                      </a:pPr>
                      <a:r>
                        <a:rPr lang="en-US" sz="2900">
                          <a:latin typeface="Verdana Pro"/>
                        </a:rPr>
                        <a:t>January 21st</a:t>
                      </a:r>
                      <a:endParaRPr lang="en-US" sz="2600"/>
                    </a:p>
                  </a:txBody>
                  <a:tcPr marL="134611" marR="134611" marT="67306" marB="67306" anchor="ctr"/>
                </a:tc>
                <a:tc>
                  <a:txBody>
                    <a:bodyPr/>
                    <a:lstStyle/>
                    <a:p>
                      <a:pPr lvl="0" algn="ctr">
                        <a:buNone/>
                      </a:pPr>
                      <a:r>
                        <a:rPr lang="en-US" sz="2900">
                          <a:latin typeface="Verdana Pro"/>
                        </a:rPr>
                        <a:t>February 10th</a:t>
                      </a:r>
                      <a:endParaRPr lang="en-US" sz="2600"/>
                    </a:p>
                  </a:txBody>
                  <a:tcPr marL="134611" marR="134611" marT="67306" marB="67306" anchor="ctr"/>
                </a:tc>
                <a:extLst>
                  <a:ext uri="{0D108BD9-81ED-4DB2-BD59-A6C34878D82A}">
                    <a16:rowId xmlns:a16="http://schemas.microsoft.com/office/drawing/2014/main" val="2990081809"/>
                  </a:ext>
                </a:extLst>
              </a:tr>
              <a:tr h="1085867">
                <a:tc>
                  <a:txBody>
                    <a:bodyPr/>
                    <a:lstStyle/>
                    <a:p>
                      <a:pPr lvl="0" algn="ctr">
                        <a:buNone/>
                      </a:pPr>
                      <a:r>
                        <a:rPr lang="en-US" sz="2900">
                          <a:latin typeface="Verdana Pro"/>
                        </a:rPr>
                        <a:t>Sprint 1</a:t>
                      </a:r>
                      <a:endParaRPr lang="en-US" sz="2600"/>
                    </a:p>
                  </a:txBody>
                  <a:tcPr marL="134611" marR="134611" marT="67306" marB="67306" anchor="ctr"/>
                </a:tc>
                <a:tc>
                  <a:txBody>
                    <a:bodyPr/>
                    <a:lstStyle/>
                    <a:p>
                      <a:pPr lvl="0" algn="ctr">
                        <a:buNone/>
                      </a:pPr>
                      <a:r>
                        <a:rPr lang="en-US" sz="2900">
                          <a:latin typeface="Verdana Pro"/>
                        </a:rPr>
                        <a:t>February 11th</a:t>
                      </a:r>
                      <a:endParaRPr lang="en-US" sz="2600"/>
                    </a:p>
                  </a:txBody>
                  <a:tcPr marL="134611" marR="134611" marT="67306" marB="67306" anchor="ctr"/>
                </a:tc>
                <a:tc>
                  <a:txBody>
                    <a:bodyPr/>
                    <a:lstStyle/>
                    <a:p>
                      <a:pPr lvl="0" algn="ctr">
                        <a:buNone/>
                      </a:pPr>
                      <a:r>
                        <a:rPr lang="en-US" sz="2900">
                          <a:latin typeface="Verdana Pro"/>
                        </a:rPr>
                        <a:t>March 10th</a:t>
                      </a:r>
                      <a:endParaRPr lang="en-US" sz="2600"/>
                    </a:p>
                  </a:txBody>
                  <a:tcPr marL="134611" marR="134611" marT="67306" marB="67306" anchor="ctr"/>
                </a:tc>
                <a:extLst>
                  <a:ext uri="{0D108BD9-81ED-4DB2-BD59-A6C34878D82A}">
                    <a16:rowId xmlns:a16="http://schemas.microsoft.com/office/drawing/2014/main" val="4007911180"/>
                  </a:ext>
                </a:extLst>
              </a:tr>
              <a:tr h="1085867">
                <a:tc>
                  <a:txBody>
                    <a:bodyPr/>
                    <a:lstStyle/>
                    <a:p>
                      <a:pPr lvl="0" algn="ctr">
                        <a:buNone/>
                      </a:pPr>
                      <a:r>
                        <a:rPr lang="en-US" sz="2900">
                          <a:latin typeface="Verdana Pro"/>
                        </a:rPr>
                        <a:t>Sprint 2</a:t>
                      </a:r>
                      <a:endParaRPr lang="en-US" sz="2600"/>
                    </a:p>
                  </a:txBody>
                  <a:tcPr marL="134611" marR="134611" marT="67306" marB="67306" anchor="ctr"/>
                </a:tc>
                <a:tc>
                  <a:txBody>
                    <a:bodyPr/>
                    <a:lstStyle/>
                    <a:p>
                      <a:pPr lvl="0" algn="ctr">
                        <a:buNone/>
                      </a:pPr>
                      <a:r>
                        <a:rPr lang="en-US" sz="2900">
                          <a:latin typeface="Verdana Pro"/>
                        </a:rPr>
                        <a:t>March 11th</a:t>
                      </a:r>
                      <a:endParaRPr lang="en-US" sz="2600"/>
                    </a:p>
                  </a:txBody>
                  <a:tcPr marL="134611" marR="134611" marT="67306" marB="67306" anchor="ctr"/>
                </a:tc>
                <a:tc>
                  <a:txBody>
                    <a:bodyPr/>
                    <a:lstStyle/>
                    <a:p>
                      <a:pPr lvl="0" algn="ctr">
                        <a:buNone/>
                      </a:pPr>
                      <a:r>
                        <a:rPr lang="en-US" sz="2900">
                          <a:latin typeface="Verdana Pro"/>
                        </a:rPr>
                        <a:t>April 7th</a:t>
                      </a:r>
                      <a:endParaRPr lang="en-US" sz="2600"/>
                    </a:p>
                  </a:txBody>
                  <a:tcPr marL="134611" marR="134611" marT="67306" marB="67306" anchor="ctr"/>
                </a:tc>
                <a:extLst>
                  <a:ext uri="{0D108BD9-81ED-4DB2-BD59-A6C34878D82A}">
                    <a16:rowId xmlns:a16="http://schemas.microsoft.com/office/drawing/2014/main" val="4149189168"/>
                  </a:ext>
                </a:extLst>
              </a:tr>
              <a:tr h="1085867">
                <a:tc>
                  <a:txBody>
                    <a:bodyPr/>
                    <a:lstStyle/>
                    <a:p>
                      <a:pPr lvl="0" algn="ctr">
                        <a:buNone/>
                      </a:pPr>
                      <a:r>
                        <a:rPr lang="en-US" sz="2900">
                          <a:latin typeface="Verdana Pro"/>
                        </a:rPr>
                        <a:t>Sprint 3</a:t>
                      </a:r>
                    </a:p>
                  </a:txBody>
                  <a:tcPr marL="134611" marR="134611" marT="67306" marB="67306" anchor="ctr"/>
                </a:tc>
                <a:tc>
                  <a:txBody>
                    <a:bodyPr/>
                    <a:lstStyle/>
                    <a:p>
                      <a:pPr lvl="0" algn="ctr">
                        <a:buNone/>
                      </a:pPr>
                      <a:r>
                        <a:rPr lang="en-US" sz="2900">
                          <a:latin typeface="Verdana Pro"/>
                        </a:rPr>
                        <a:t>April 8th</a:t>
                      </a:r>
                    </a:p>
                  </a:txBody>
                  <a:tcPr marL="134611" marR="134611" marT="67306" marB="67306" anchor="ctr"/>
                </a:tc>
                <a:tc>
                  <a:txBody>
                    <a:bodyPr/>
                    <a:lstStyle/>
                    <a:p>
                      <a:pPr lvl="0" algn="ctr">
                        <a:buNone/>
                      </a:pPr>
                      <a:r>
                        <a:rPr lang="en-US" sz="2900">
                          <a:latin typeface="Verdana Pro"/>
                        </a:rPr>
                        <a:t>May 5th</a:t>
                      </a:r>
                    </a:p>
                  </a:txBody>
                  <a:tcPr marL="134611" marR="134611" marT="67306" marB="67306" anchor="ctr"/>
                </a:tc>
                <a:extLst>
                  <a:ext uri="{0D108BD9-81ED-4DB2-BD59-A6C34878D82A}">
                    <a16:rowId xmlns:a16="http://schemas.microsoft.com/office/drawing/2014/main" val="2091110738"/>
                  </a:ext>
                </a:extLst>
              </a:tr>
            </a:tbl>
          </a:graphicData>
        </a:graphic>
      </p:graphicFrame>
    </p:spTree>
    <p:extLst>
      <p:ext uri="{BB962C8B-B14F-4D97-AF65-F5344CB8AC3E}">
        <p14:creationId xmlns:p14="http://schemas.microsoft.com/office/powerpoint/2010/main" val="21887973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487192-A24E-16CE-67AB-6BE770401123}"/>
              </a:ext>
            </a:extLst>
          </p:cNvPr>
          <p:cNvSpPr>
            <a:spLocks noGrp="1"/>
          </p:cNvSpPr>
          <p:nvPr>
            <p:ph type="title"/>
          </p:nvPr>
        </p:nvSpPr>
        <p:spPr>
          <a:xfrm>
            <a:off x="825909" y="808055"/>
            <a:ext cx="3979205" cy="1453363"/>
          </a:xfrm>
        </p:spPr>
        <p:txBody>
          <a:bodyPr>
            <a:normAutofit/>
          </a:bodyPr>
          <a:lstStyle/>
          <a:p>
            <a:r>
              <a:rPr lang="en-US">
                <a:ea typeface="Calibri Light"/>
                <a:cs typeface="Calibri Light"/>
              </a:rPr>
              <a:t>Persona 1 T</a:t>
            </a:r>
            <a:endParaRPr lang="en-US"/>
          </a:p>
        </p:txBody>
      </p:sp>
      <p:sp>
        <p:nvSpPr>
          <p:cNvPr id="17" name="Content Placeholder 7">
            <a:extLst>
              <a:ext uri="{FF2B5EF4-FFF2-40B4-BE49-F238E27FC236}">
                <a16:creationId xmlns:a16="http://schemas.microsoft.com/office/drawing/2014/main" id="{EDA175DF-7525-A38B-9EB8-28650F9D2B4D}"/>
              </a:ext>
            </a:extLst>
          </p:cNvPr>
          <p:cNvSpPr>
            <a:spLocks noGrp="1"/>
          </p:cNvSpPr>
          <p:nvPr>
            <p:ph idx="1"/>
          </p:nvPr>
        </p:nvSpPr>
        <p:spPr>
          <a:xfrm>
            <a:off x="6093844" y="1711087"/>
            <a:ext cx="5198853" cy="4061268"/>
          </a:xfrm>
        </p:spPr>
        <p:txBody>
          <a:bodyPr>
            <a:normAutofit/>
          </a:bodyPr>
          <a:lstStyle/>
          <a:p>
            <a:pPr marL="0" indent="0">
              <a:buNone/>
            </a:pPr>
            <a:r>
              <a:rPr lang="en-US">
                <a:ea typeface="+mn-lt"/>
                <a:cs typeface="+mn-lt"/>
              </a:rPr>
              <a:t>Kathy is a private tutor working both online and in-person. While she enjoys teaching, managing her growing client base has become increasingly difficult. She often struggles with overbooking and scheduling conflicts, as manually tracking appointments leads to occasional double bookings or missed sessions. With an automated scheduling system, students could book sessions based on her availability, preventing conflicts and last-minute mix-ups. A student profile feature would help her store session notes and track progress efficiently, ensuring personalized lesson plans for each student.</a:t>
            </a:r>
            <a:endParaRPr lang="en-US"/>
          </a:p>
        </p:txBody>
      </p:sp>
      <p:pic>
        <p:nvPicPr>
          <p:cNvPr id="4" name="Content Placeholder 3">
            <a:extLst>
              <a:ext uri="{FF2B5EF4-FFF2-40B4-BE49-F238E27FC236}">
                <a16:creationId xmlns:a16="http://schemas.microsoft.com/office/drawing/2014/main" id="{EF0EAFBF-6992-3088-7CC5-E9C3D1A509A5}"/>
              </a:ext>
            </a:extLst>
          </p:cNvPr>
          <p:cNvPicPr>
            <a:picLocks noChangeAspect="1"/>
          </p:cNvPicPr>
          <p:nvPr/>
        </p:nvPicPr>
        <p:blipFill>
          <a:blip r:embed="rId3"/>
          <a:stretch>
            <a:fillRect/>
          </a:stretch>
        </p:blipFill>
        <p:spPr>
          <a:xfrm>
            <a:off x="590752" y="2248579"/>
            <a:ext cx="5301843" cy="2357361"/>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
        <p:nvSpPr>
          <p:cNvPr id="5" name="TextBox 4">
            <a:extLst>
              <a:ext uri="{FF2B5EF4-FFF2-40B4-BE49-F238E27FC236}">
                <a16:creationId xmlns:a16="http://schemas.microsoft.com/office/drawing/2014/main" id="{6ABA8E5A-C36B-2773-B861-8C9CB52CEC20}"/>
              </a:ext>
            </a:extLst>
          </p:cNvPr>
          <p:cNvSpPr txBox="1"/>
          <p:nvPr/>
        </p:nvSpPr>
        <p:spPr>
          <a:xfrm>
            <a:off x="592667" y="4762500"/>
            <a:ext cx="6053666"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u="sng">
                <a:latin typeface="Calibri Light"/>
                <a:ea typeface="Calibri"/>
                <a:cs typeface="Calibri"/>
              </a:rPr>
              <a:t>Kathy</a:t>
            </a:r>
            <a:r>
              <a:rPr lang="en-US" sz="2400">
                <a:latin typeface="Calibri Light"/>
                <a:ea typeface="Calibri"/>
                <a:cs typeface="Calibri"/>
              </a:rPr>
              <a:t>  - </a:t>
            </a:r>
            <a:r>
              <a:rPr lang="en-US" sz="2000">
                <a:ea typeface="+mn-lt"/>
                <a:cs typeface="+mn-lt"/>
              </a:rPr>
              <a:t>Wants a comprehensive tutor scheduling planner for managing multiple clients.</a:t>
            </a:r>
            <a:endParaRPr lang="en-US" sz="2000">
              <a:latin typeface="Calibri Light"/>
              <a:ea typeface="Calibri"/>
              <a:cs typeface="Calibri"/>
            </a:endParaRPr>
          </a:p>
        </p:txBody>
      </p:sp>
    </p:spTree>
    <p:extLst>
      <p:ext uri="{BB962C8B-B14F-4D97-AF65-F5344CB8AC3E}">
        <p14:creationId xmlns:p14="http://schemas.microsoft.com/office/powerpoint/2010/main" val="224894977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33</Slides>
  <Notes>0</Notes>
  <HiddenSlides>0</HiddenSlides>
  <ScaleCrop>false</ScaleCrop>
  <HeadingPairs>
    <vt:vector size="4" baseType="variant">
      <vt:variant>
        <vt:lpstr>Theme</vt:lpstr>
      </vt:variant>
      <vt:variant>
        <vt:i4>1</vt:i4>
      </vt:variant>
      <vt:variant>
        <vt:lpstr>Slide Titles</vt:lpstr>
      </vt:variant>
      <vt:variant>
        <vt:i4>33</vt:i4>
      </vt:variant>
    </vt:vector>
  </HeadingPairs>
  <TitlesOfParts>
    <vt:vector size="34" baseType="lpstr">
      <vt:lpstr>Celestial</vt:lpstr>
      <vt:lpstr>PowerPoint Presentation</vt:lpstr>
      <vt:lpstr>Agenda  T</vt:lpstr>
      <vt:lpstr>Team Members</vt:lpstr>
      <vt:lpstr>Improvements T</vt:lpstr>
      <vt:lpstr>Project Description T</vt:lpstr>
      <vt:lpstr>Team Working Agreement T</vt:lpstr>
      <vt:lpstr>Team Working Agreement CONT. T</vt:lpstr>
      <vt:lpstr>Project Schedule</vt:lpstr>
      <vt:lpstr>Persona 1 T</vt:lpstr>
      <vt:lpstr>Persona 2 T</vt:lpstr>
      <vt:lpstr>Persona 3 T</vt:lpstr>
      <vt:lpstr>MVP V</vt:lpstr>
      <vt:lpstr>Technology M</vt:lpstr>
      <vt:lpstr>Algorithm M</vt:lpstr>
      <vt:lpstr>Architecture Diagram J </vt:lpstr>
      <vt:lpstr>Context Diagram J</vt:lpstr>
      <vt:lpstr>ER Diagram V</vt:lpstr>
      <vt:lpstr>Sequence Diagram T</vt:lpstr>
      <vt:lpstr>State Diagram T</vt:lpstr>
      <vt:lpstr>Concept Diagram M</vt:lpstr>
      <vt:lpstr>Class Diagram V</vt:lpstr>
      <vt:lpstr>Product Backlog S  </vt:lpstr>
      <vt:lpstr>Product Backlog T </vt:lpstr>
      <vt:lpstr>Product backlog T </vt:lpstr>
      <vt:lpstr>Product Backlog T</vt:lpstr>
      <vt:lpstr>Sprint 1 Stories T</vt:lpstr>
      <vt:lpstr>Test Cases Sprint 1 T</vt:lpstr>
      <vt:lpstr>Team Velocity 26/26 Story Points Completed J</vt:lpstr>
      <vt:lpstr>Metrics Committed/Completed Ratio J</vt:lpstr>
      <vt:lpstr>Retrospective S</vt:lpstr>
      <vt:lpstr>Project Demo M</vt:lpstr>
      <vt:lpstr>Project Demo M </vt:lpstr>
      <vt:lpstr>Group Wiki Link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revision>40</cp:revision>
  <dcterms:created xsi:type="dcterms:W3CDTF">2025-02-09T16:07:42Z</dcterms:created>
  <dcterms:modified xsi:type="dcterms:W3CDTF">2025-03-11T03:10:34Z</dcterms:modified>
</cp:coreProperties>
</file>